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71" r:id="rId4"/>
    <p:sldId id="260" r:id="rId5"/>
    <p:sldId id="258" r:id="rId6"/>
    <p:sldId id="259" r:id="rId7"/>
    <p:sldId id="262" r:id="rId8"/>
    <p:sldId id="263" r:id="rId9"/>
    <p:sldId id="264" r:id="rId10"/>
    <p:sldId id="257" r:id="rId11"/>
    <p:sldId id="265" r:id="rId12"/>
    <p:sldId id="270" r:id="rId13"/>
    <p:sldId id="274" r:id="rId14"/>
    <p:sldId id="275" r:id="rId15"/>
    <p:sldId id="276" r:id="rId16"/>
    <p:sldId id="272" r:id="rId17"/>
    <p:sldId id="273" r:id="rId18"/>
    <p:sldId id="277" r:id="rId19"/>
    <p:sldId id="280" r:id="rId20"/>
    <p:sldId id="282" r:id="rId21"/>
    <p:sldId id="286" r:id="rId22"/>
    <p:sldId id="284" r:id="rId23"/>
    <p:sldId id="285" r:id="rId24"/>
    <p:sldId id="283" r:id="rId25"/>
    <p:sldId id="287" r:id="rId26"/>
    <p:sldId id="267" r:id="rId27"/>
    <p:sldId id="268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68A0"/>
    <a:srgbClr val="D5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370636-70C4-48C3-9FDC-54A01392A292}" v="7" dt="2025-04-29T03:58:01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5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92BBF-0BD1-4BE2-8FA8-BEF386CCAE22}" type="doc">
      <dgm:prSet loTypeId="urn:microsoft.com/office/officeart/2005/8/layout/hProcess7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F8E7106-3B3C-4EC5-8D78-A9715938E158}">
      <dgm:prSet phldrT="[Text]" custT="1"/>
      <dgm:spPr/>
      <dgm:t>
        <a:bodyPr/>
        <a:lstStyle/>
        <a:p>
          <a:pPr algn="l"/>
          <a:r>
            <a:rPr lang="en-IN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Cochlea-Inspired Processing</a:t>
          </a:r>
          <a:endParaRPr lang="en-IN" sz="1800" dirty="0">
            <a:solidFill>
              <a:schemeClr val="tx1"/>
            </a:solidFill>
          </a:endParaRPr>
        </a:p>
      </dgm:t>
    </dgm:pt>
    <dgm:pt modelId="{576ED3CF-00E0-4814-BE81-FA7885363F00}" type="parTrans" cxnId="{411F63AE-AC2D-470E-BB8C-359FE5BEDFF9}">
      <dgm:prSet/>
      <dgm:spPr/>
      <dgm:t>
        <a:bodyPr/>
        <a:lstStyle/>
        <a:p>
          <a:endParaRPr lang="en-IN"/>
        </a:p>
      </dgm:t>
    </dgm:pt>
    <dgm:pt modelId="{99E4F36C-A2C8-4B4B-A0A5-E7586D374C25}" type="sibTrans" cxnId="{411F63AE-AC2D-470E-BB8C-359FE5BEDFF9}">
      <dgm:prSet/>
      <dgm:spPr/>
      <dgm:t>
        <a:bodyPr/>
        <a:lstStyle/>
        <a:p>
          <a:endParaRPr lang="en-IN"/>
        </a:p>
      </dgm:t>
    </dgm:pt>
    <dgm:pt modelId="{4228CC27-FCD3-455E-9637-5BB5A70053C0}">
      <dgm:prSet phldrT="[Text]" custT="1"/>
      <dgm:spPr/>
      <dgm:t>
        <a:bodyPr/>
        <a:lstStyle/>
        <a:p>
          <a:pPr algn="l">
            <a:buNone/>
          </a:pPr>
          <a:endParaRPr lang="en-IN" sz="1600" b="1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None/>
          </a:pPr>
          <a:r>
            <a:rPr lang="en-IN" sz="14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Audio processing:</a:t>
          </a:r>
        </a:p>
        <a:p>
          <a:pPr algn="l">
            <a:buNone/>
          </a:pPr>
          <a:r>
            <a:rPr lang="en-IN" sz="1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Perform audio processing like calculating rms value, extracting </a:t>
          </a:r>
          <a:r>
            <a:rPr lang="en-IN" sz="1400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spectograms</a:t>
          </a:r>
          <a:r>
            <a:rPr lang="en-IN" sz="1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STFT, ISTFT, </a:t>
          </a:r>
          <a:r>
            <a:rPr lang="en-IN" sz="1400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Mag_phase</a:t>
          </a:r>
          <a:endParaRPr lang="en-IN" sz="14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None/>
          </a:pPr>
          <a:endParaRPr lang="en-IN" sz="1400" b="1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None/>
          </a:pPr>
          <a:r>
            <a:rPr lang="en-IN" sz="14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Gammatone/bark Filter Bank:</a:t>
          </a:r>
        </a:p>
      </dgm:t>
    </dgm:pt>
    <dgm:pt modelId="{E2614EE3-DE7A-41C9-AF3B-7AE2974D9703}" type="parTrans" cxnId="{0C3B2003-4D19-46BC-B5D4-E2813CC19606}">
      <dgm:prSet/>
      <dgm:spPr/>
      <dgm:t>
        <a:bodyPr/>
        <a:lstStyle/>
        <a:p>
          <a:endParaRPr lang="en-IN"/>
        </a:p>
      </dgm:t>
    </dgm:pt>
    <dgm:pt modelId="{EA15E2A7-349D-4861-8591-E000A992F266}" type="sibTrans" cxnId="{0C3B2003-4D19-46BC-B5D4-E2813CC19606}">
      <dgm:prSet/>
      <dgm:spPr/>
      <dgm:t>
        <a:bodyPr/>
        <a:lstStyle/>
        <a:p>
          <a:endParaRPr lang="en-IN"/>
        </a:p>
      </dgm:t>
    </dgm:pt>
    <dgm:pt modelId="{0BFFBAFF-A18D-4201-8766-1715ED4CACF4}">
      <dgm:prSet phldrT="[Text]" custT="1"/>
      <dgm:spPr/>
      <dgm:t>
        <a:bodyPr/>
        <a:lstStyle/>
        <a:p>
          <a:pPr algn="ctr"/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Spiking-</a:t>
          </a:r>
          <a:r>
            <a:rPr lang="en-US" sz="18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FullSubNet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with Gated Spiking Neurons (GSN)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2D96EA-F98D-4249-B1DC-728D940F1C1A}" type="parTrans" cxnId="{F900D875-0BD4-4B52-99A8-1B0E8AAE4CB4}">
      <dgm:prSet/>
      <dgm:spPr/>
      <dgm:t>
        <a:bodyPr/>
        <a:lstStyle/>
        <a:p>
          <a:endParaRPr lang="en-IN"/>
        </a:p>
      </dgm:t>
    </dgm:pt>
    <dgm:pt modelId="{B6A94C92-9ADE-4CCD-8379-70EB6514F5E4}" type="sibTrans" cxnId="{F900D875-0BD4-4B52-99A8-1B0E8AAE4CB4}">
      <dgm:prSet/>
      <dgm:spPr/>
      <dgm:t>
        <a:bodyPr/>
        <a:lstStyle/>
        <a:p>
          <a:endParaRPr lang="en-IN"/>
        </a:p>
      </dgm:t>
    </dgm:pt>
    <dgm:pt modelId="{113411B8-E3DE-4D7C-A7D2-D045FAA1AA1A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n-IN" sz="1600" b="1" i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en-IN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Gated Spiking     Neurons (GSN):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D45691-1729-4C2F-85CC-2147BB42C358}" type="parTrans" cxnId="{B6A432B6-A207-4016-BD30-D99C08B2D0AF}">
      <dgm:prSet/>
      <dgm:spPr/>
      <dgm:t>
        <a:bodyPr/>
        <a:lstStyle/>
        <a:p>
          <a:endParaRPr lang="en-IN"/>
        </a:p>
      </dgm:t>
    </dgm:pt>
    <dgm:pt modelId="{503F9566-96E5-466C-A6CE-0BC7EEA4BE2B}" type="sibTrans" cxnId="{B6A432B6-A207-4016-BD30-D99C08B2D0AF}">
      <dgm:prSet/>
      <dgm:spPr/>
      <dgm:t>
        <a:bodyPr/>
        <a:lstStyle/>
        <a:p>
          <a:endParaRPr lang="en-IN"/>
        </a:p>
      </dgm:t>
    </dgm:pt>
    <dgm:pt modelId="{EBC60017-AC61-42E0-A993-0CFB1148CF6B}">
      <dgm:prSet phldrT="[Text]" custT="1"/>
      <dgm:spPr/>
      <dgm:t>
        <a:bodyPr/>
        <a:lstStyle/>
        <a:p>
          <a:pPr algn="ctr"/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Hardware Implementation on raspberry pi</a:t>
          </a:r>
          <a:endParaRPr lang="en-IN" sz="1800" dirty="0"/>
        </a:p>
      </dgm:t>
    </dgm:pt>
    <dgm:pt modelId="{5CA4E1F3-A7B0-483D-A66E-A1484EECCFD1}" type="parTrans" cxnId="{EC0724D3-FE7D-4CBC-B48B-AFBDF0D69C88}">
      <dgm:prSet/>
      <dgm:spPr/>
      <dgm:t>
        <a:bodyPr/>
        <a:lstStyle/>
        <a:p>
          <a:endParaRPr lang="en-IN"/>
        </a:p>
      </dgm:t>
    </dgm:pt>
    <dgm:pt modelId="{ED43F2FC-D468-4633-B36D-CF1189F5F8E8}" type="sibTrans" cxnId="{EC0724D3-FE7D-4CBC-B48B-AFBDF0D69C88}">
      <dgm:prSet/>
      <dgm:spPr/>
      <dgm:t>
        <a:bodyPr/>
        <a:lstStyle/>
        <a:p>
          <a:endParaRPr lang="en-IN"/>
        </a:p>
      </dgm:t>
    </dgm:pt>
    <dgm:pt modelId="{9A0810AB-51BF-483E-80B0-A2EF4762526E}">
      <dgm:prSet phldrT="[Text]" custT="1"/>
      <dgm:spPr/>
      <dgm:t>
        <a:bodyPr/>
        <a:lstStyle/>
        <a:p>
          <a:endParaRPr lang="en-IN" sz="1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Audio Input: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11318A-49A1-45B8-9119-2CD69B4D964A}" type="parTrans" cxnId="{F69E3565-875E-4715-9EE9-0FF6CF90D19C}">
      <dgm:prSet/>
      <dgm:spPr/>
      <dgm:t>
        <a:bodyPr/>
        <a:lstStyle/>
        <a:p>
          <a:endParaRPr lang="en-IN"/>
        </a:p>
      </dgm:t>
    </dgm:pt>
    <dgm:pt modelId="{97AE5236-36D6-485B-9755-0B8EBE277FD4}" type="sibTrans" cxnId="{F69E3565-875E-4715-9EE9-0FF6CF90D19C}">
      <dgm:prSet/>
      <dgm:spPr/>
      <dgm:t>
        <a:bodyPr/>
        <a:lstStyle/>
        <a:p>
          <a:endParaRPr lang="en-IN"/>
        </a:p>
      </dgm:t>
    </dgm:pt>
    <dgm:pt modelId="{60B200CA-4AEE-42BC-87D4-D1E896FE8A6F}">
      <dgm:prSet phldrT="[Text]" custT="1"/>
      <dgm:spPr/>
      <dgm:t>
        <a:bodyPr/>
        <a:lstStyle/>
        <a:p>
          <a:pPr algn="l">
            <a:buNone/>
          </a:pPr>
          <a:endParaRPr lang="en-IN" sz="1800" b="1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490007-0BC5-4C5F-9546-A067965C3F71}" type="parTrans" cxnId="{B80AA72B-B1A5-4C44-A9BC-EC67FFF0CA03}">
      <dgm:prSet/>
      <dgm:spPr/>
      <dgm:t>
        <a:bodyPr/>
        <a:lstStyle/>
        <a:p>
          <a:endParaRPr lang="en-IN"/>
        </a:p>
      </dgm:t>
    </dgm:pt>
    <dgm:pt modelId="{8312AF8A-8A3C-4B3E-99EB-1D648A53C93B}" type="sibTrans" cxnId="{B80AA72B-B1A5-4C44-A9BC-EC67FFF0CA03}">
      <dgm:prSet/>
      <dgm:spPr/>
      <dgm:t>
        <a:bodyPr/>
        <a:lstStyle/>
        <a:p>
          <a:endParaRPr lang="en-IN"/>
        </a:p>
      </dgm:t>
    </dgm:pt>
    <dgm:pt modelId="{998126E1-620A-405F-A5BE-4613BB6CBE3A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Dynamically adjust decay rates to retain multi-scale temporal information.</a:t>
          </a:r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B06400-FD43-4085-ACE9-2A2FF47607D0}" type="parTrans" cxnId="{CA56073D-C6B5-48C5-ABA7-5100A3CC0EE5}">
      <dgm:prSet/>
      <dgm:spPr/>
      <dgm:t>
        <a:bodyPr/>
        <a:lstStyle/>
        <a:p>
          <a:endParaRPr lang="en-IN"/>
        </a:p>
      </dgm:t>
    </dgm:pt>
    <dgm:pt modelId="{4B3C0655-DFF6-4B1D-BFF7-99482A39D367}" type="sibTrans" cxnId="{CA56073D-C6B5-48C5-ABA7-5100A3CC0EE5}">
      <dgm:prSet/>
      <dgm:spPr/>
      <dgm:t>
        <a:bodyPr/>
        <a:lstStyle/>
        <a:p>
          <a:endParaRPr lang="en-IN"/>
        </a:p>
      </dgm:t>
    </dgm:pt>
    <dgm:pt modelId="{41155F19-665B-4E51-976D-A411800C6004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IN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FullSubNet Architecture:</a:t>
          </a:r>
          <a:endParaRPr lang="en-IN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57318-BEE7-4D82-9F90-D4447BE50FBE}" type="parTrans" cxnId="{81282D74-BEAB-4E6F-B35F-481731957EC6}">
      <dgm:prSet/>
      <dgm:spPr/>
      <dgm:t>
        <a:bodyPr/>
        <a:lstStyle/>
        <a:p>
          <a:endParaRPr lang="en-IN"/>
        </a:p>
      </dgm:t>
    </dgm:pt>
    <dgm:pt modelId="{F67425AB-4F73-4E53-9E64-BAE5319251E0}" type="sibTrans" cxnId="{81282D74-BEAB-4E6F-B35F-481731957EC6}">
      <dgm:prSet/>
      <dgm:spPr/>
      <dgm:t>
        <a:bodyPr/>
        <a:lstStyle/>
        <a:p>
          <a:endParaRPr lang="en-IN"/>
        </a:p>
      </dgm:t>
    </dgm:pt>
    <dgm:pt modelId="{0414417F-524B-4AB4-AD76-414E5E3AB3BF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Combines full-band and sub-band models for efficient frequency processing.</a:t>
          </a:r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2DBC9C-6A5E-402D-884E-347F04F8F14C}" type="parTrans" cxnId="{0EBC7EF3-A65E-4FAA-A1EC-417552F3711C}">
      <dgm:prSet/>
      <dgm:spPr/>
      <dgm:t>
        <a:bodyPr/>
        <a:lstStyle/>
        <a:p>
          <a:endParaRPr lang="en-IN"/>
        </a:p>
      </dgm:t>
    </dgm:pt>
    <dgm:pt modelId="{27975AFC-1E69-465A-9BBB-DEC064F5EB7B}" type="sibTrans" cxnId="{0EBC7EF3-A65E-4FAA-A1EC-417552F3711C}">
      <dgm:prSet/>
      <dgm:spPr/>
      <dgm:t>
        <a:bodyPr/>
        <a:lstStyle/>
        <a:p>
          <a:endParaRPr lang="en-IN"/>
        </a:p>
      </dgm:t>
    </dgm:pt>
    <dgm:pt modelId="{67726E09-E3FE-4FF7-AD5A-4970F463A0FF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n-US" sz="1600" b="0" i="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67C255-1485-41E5-A0A8-C33065CED6A4}" type="parTrans" cxnId="{4BC9D878-ED11-4289-B313-47B64CDC55B4}">
      <dgm:prSet/>
      <dgm:spPr/>
      <dgm:t>
        <a:bodyPr/>
        <a:lstStyle/>
        <a:p>
          <a:endParaRPr lang="en-IN"/>
        </a:p>
      </dgm:t>
    </dgm:pt>
    <dgm:pt modelId="{EFCF62AE-5A3A-431D-8B2E-9ADAFA0C9FCC}" type="sibTrans" cxnId="{4BC9D878-ED11-4289-B313-47B64CDC55B4}">
      <dgm:prSet/>
      <dgm:spPr/>
      <dgm:t>
        <a:bodyPr/>
        <a:lstStyle/>
        <a:p>
          <a:endParaRPr lang="en-IN"/>
        </a:p>
      </dgm:t>
    </dgm:pt>
    <dgm:pt modelId="{AA29DAE7-DCF4-4ABA-A6FE-5A90F240A1C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MEMS microphone captures audio via I2S.</a:t>
          </a:r>
        </a:p>
      </dgm:t>
    </dgm:pt>
    <dgm:pt modelId="{7F05AB84-C8AE-4090-8F1B-55009FBB8967}" type="parTrans" cxnId="{F194EF21-5418-43AE-8EC2-CAEB1B62F4DA}">
      <dgm:prSet/>
      <dgm:spPr/>
      <dgm:t>
        <a:bodyPr/>
        <a:lstStyle/>
        <a:p>
          <a:endParaRPr lang="en-IN"/>
        </a:p>
      </dgm:t>
    </dgm:pt>
    <dgm:pt modelId="{0E08841E-B9AE-49F9-95B2-CA31DEF04F7E}" type="sibTrans" cxnId="{F194EF21-5418-43AE-8EC2-CAEB1B62F4DA}">
      <dgm:prSet/>
      <dgm:spPr/>
      <dgm:t>
        <a:bodyPr/>
        <a:lstStyle/>
        <a:p>
          <a:endParaRPr lang="en-IN"/>
        </a:p>
      </dgm:t>
    </dgm:pt>
    <dgm:pt modelId="{1F944C26-6DA2-4C90-8652-065810DB0FD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Processing:</a:t>
          </a:r>
          <a:endParaRPr lang="en-IN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147DD7-1C35-4E93-98F8-1D836F73460B}" type="parTrans" cxnId="{CD2D9681-AA97-48CF-A468-F3C09FE4CD3E}">
      <dgm:prSet/>
      <dgm:spPr/>
      <dgm:t>
        <a:bodyPr/>
        <a:lstStyle/>
        <a:p>
          <a:endParaRPr lang="en-IN"/>
        </a:p>
      </dgm:t>
    </dgm:pt>
    <dgm:pt modelId="{4BA9D03D-655E-4D9B-8D4D-92C54FD4946F}" type="sibTrans" cxnId="{CD2D9681-AA97-48CF-A468-F3C09FE4CD3E}">
      <dgm:prSet/>
      <dgm:spPr/>
      <dgm:t>
        <a:bodyPr/>
        <a:lstStyle/>
        <a:p>
          <a:endParaRPr lang="en-IN"/>
        </a:p>
      </dgm:t>
    </dgm:pt>
    <dgm:pt modelId="{003DD417-CE29-4587-8CE1-A494ECC34E5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Cochlea-Inspired Processing and Spiking-</a:t>
          </a:r>
          <a:r>
            <a:rPr lang="en-IN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FullSubNet</a:t>
          </a: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algorithms.</a:t>
          </a:r>
        </a:p>
      </dgm:t>
    </dgm:pt>
    <dgm:pt modelId="{F0199A5D-BF0E-416A-AFA3-801C742935D2}" type="parTrans" cxnId="{F974A582-D377-47ED-8CF4-F57992BDBDFA}">
      <dgm:prSet/>
      <dgm:spPr/>
      <dgm:t>
        <a:bodyPr/>
        <a:lstStyle/>
        <a:p>
          <a:endParaRPr lang="en-IN"/>
        </a:p>
      </dgm:t>
    </dgm:pt>
    <dgm:pt modelId="{AC208CD9-E5EF-4B9B-B233-E6D13DF9B658}" type="sibTrans" cxnId="{F974A582-D377-47ED-8CF4-F57992BDBDFA}">
      <dgm:prSet/>
      <dgm:spPr/>
      <dgm:t>
        <a:bodyPr/>
        <a:lstStyle/>
        <a:p>
          <a:endParaRPr lang="en-IN"/>
        </a:p>
      </dgm:t>
    </dgm:pt>
    <dgm:pt modelId="{D493E664-4253-406F-ABAA-47D050DC799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B0300C-96AC-461C-91A2-B33D002F765F}" type="parTrans" cxnId="{09072306-2298-456D-9889-F76BD0B7D3CE}">
      <dgm:prSet/>
      <dgm:spPr/>
      <dgm:t>
        <a:bodyPr/>
        <a:lstStyle/>
        <a:p>
          <a:endParaRPr lang="en-IN"/>
        </a:p>
      </dgm:t>
    </dgm:pt>
    <dgm:pt modelId="{F51E2370-5CDE-493C-A27A-0432CEE30E4B}" type="sibTrans" cxnId="{09072306-2298-456D-9889-F76BD0B7D3CE}">
      <dgm:prSet/>
      <dgm:spPr/>
      <dgm:t>
        <a:bodyPr/>
        <a:lstStyle/>
        <a:p>
          <a:endParaRPr lang="en-IN"/>
        </a:p>
      </dgm:t>
    </dgm:pt>
    <dgm:pt modelId="{45675B45-5DC0-4C2C-81E9-9990EFF8CB6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Audio Output:</a:t>
          </a:r>
          <a:endParaRPr lang="en-IN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820A1-4296-4DD3-92FB-A04A0973D6B2}" type="parTrans" cxnId="{4E40BDC8-9ED4-4889-A333-5108CEF9F9A3}">
      <dgm:prSet/>
      <dgm:spPr/>
      <dgm:t>
        <a:bodyPr/>
        <a:lstStyle/>
        <a:p>
          <a:endParaRPr lang="en-IN"/>
        </a:p>
      </dgm:t>
    </dgm:pt>
    <dgm:pt modelId="{50D8A7C6-3E65-4B8C-997E-86774C4DD9BD}" type="sibTrans" cxnId="{4E40BDC8-9ED4-4889-A333-5108CEF9F9A3}">
      <dgm:prSet/>
      <dgm:spPr/>
      <dgm:t>
        <a:bodyPr/>
        <a:lstStyle/>
        <a:p>
          <a:endParaRPr lang="en-IN"/>
        </a:p>
      </dgm:t>
    </dgm:pt>
    <dgm:pt modelId="{F3CFD43C-4A45-4B30-8E5C-8F62D285F2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Cleaned audio sent to speaker/earphone via laptop</a:t>
          </a:r>
        </a:p>
      </dgm:t>
    </dgm:pt>
    <dgm:pt modelId="{8EA41109-F0F6-4D5B-BCD7-ABA2B81E7E8B}" type="parTrans" cxnId="{70D5E9F8-1F8A-4375-ABD7-2364FBCB1CFD}">
      <dgm:prSet/>
      <dgm:spPr/>
      <dgm:t>
        <a:bodyPr/>
        <a:lstStyle/>
        <a:p>
          <a:endParaRPr lang="en-IN"/>
        </a:p>
      </dgm:t>
    </dgm:pt>
    <dgm:pt modelId="{6BA1E13A-27DA-492F-B499-A2FEF0631E9A}" type="sibTrans" cxnId="{70D5E9F8-1F8A-4375-ABD7-2364FBCB1CFD}">
      <dgm:prSet/>
      <dgm:spPr/>
      <dgm:t>
        <a:bodyPr/>
        <a:lstStyle/>
        <a:p>
          <a:endParaRPr lang="en-IN"/>
        </a:p>
      </dgm:t>
    </dgm:pt>
    <dgm:pt modelId="{00DF4C76-79F0-4C7B-8B47-3579F6856B3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Decomposes audio into frequency bands (low, mid, high).</a:t>
          </a:r>
        </a:p>
      </dgm:t>
    </dgm:pt>
    <dgm:pt modelId="{FD114289-0E13-417F-9518-35B3EC2259F8}" type="sibTrans" cxnId="{EF8FCC9E-8379-4541-A8D4-41BB1F2E4D7D}">
      <dgm:prSet/>
      <dgm:spPr/>
      <dgm:t>
        <a:bodyPr/>
        <a:lstStyle/>
        <a:p>
          <a:endParaRPr lang="en-IN"/>
        </a:p>
      </dgm:t>
    </dgm:pt>
    <dgm:pt modelId="{EEFAE00F-08A3-4A69-92E6-BA977E33B0AC}" type="parTrans" cxnId="{EF8FCC9E-8379-4541-A8D4-41BB1F2E4D7D}">
      <dgm:prSet/>
      <dgm:spPr/>
      <dgm:t>
        <a:bodyPr/>
        <a:lstStyle/>
        <a:p>
          <a:endParaRPr lang="en-IN"/>
        </a:p>
      </dgm:t>
    </dgm:pt>
    <dgm:pt modelId="{97607B37-5A44-4007-8ADE-8910043D142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Extracts amplitude variations using the Hilbert Transform or low-pass filtering.</a:t>
          </a:r>
        </a:p>
      </dgm:t>
    </dgm:pt>
    <dgm:pt modelId="{9E970017-B6FF-4565-B716-0C102B3B08D5}" type="parTrans" cxnId="{58438922-FEA7-4EF5-B224-1EF871B01201}">
      <dgm:prSet/>
      <dgm:spPr/>
      <dgm:t>
        <a:bodyPr/>
        <a:lstStyle/>
        <a:p>
          <a:endParaRPr lang="en-IN"/>
        </a:p>
      </dgm:t>
    </dgm:pt>
    <dgm:pt modelId="{A8AD99D7-C1A5-4422-AFCA-56BA87DF0CFD}" type="sibTrans" cxnId="{58438922-FEA7-4EF5-B224-1EF871B01201}">
      <dgm:prSet/>
      <dgm:spPr/>
      <dgm:t>
        <a:bodyPr/>
        <a:lstStyle/>
        <a:p>
          <a:endParaRPr lang="en-IN"/>
        </a:p>
      </dgm:t>
    </dgm:pt>
    <dgm:pt modelId="{578774A2-C0F0-453E-AB76-D2E3FAC5840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Differentiates speech from noise.</a:t>
          </a:r>
          <a:endParaRPr lang="en-US" sz="1400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D9C7B8-9993-4197-832D-67E3F88988F5}" type="parTrans" cxnId="{C22E3915-52A4-403B-8141-3EA49FB0801F}">
      <dgm:prSet/>
      <dgm:spPr/>
      <dgm:t>
        <a:bodyPr/>
        <a:lstStyle/>
        <a:p>
          <a:endParaRPr lang="en-IN"/>
        </a:p>
      </dgm:t>
    </dgm:pt>
    <dgm:pt modelId="{52F5871B-E4BF-4B36-9DC3-069A3848431F}" type="sibTrans" cxnId="{C22E3915-52A4-403B-8141-3EA49FB0801F}">
      <dgm:prSet/>
      <dgm:spPr/>
      <dgm:t>
        <a:bodyPr/>
        <a:lstStyle/>
        <a:p>
          <a:endParaRPr lang="en-IN"/>
        </a:p>
      </dgm:t>
    </dgm:pt>
    <dgm:pt modelId="{40B78AF1-50CF-4D22-943B-6D8E727E4E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pt-BR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9D2913-7BA5-42E8-BA04-A6BAD0170C99}" type="parTrans" cxnId="{D6389860-88F2-444D-A57E-5126435D80EF}">
      <dgm:prSet/>
      <dgm:spPr/>
      <dgm:t>
        <a:bodyPr/>
        <a:lstStyle/>
        <a:p>
          <a:endParaRPr lang="en-IN"/>
        </a:p>
      </dgm:t>
    </dgm:pt>
    <dgm:pt modelId="{C57A835E-3896-4ADF-82DD-00D047F9FA76}" type="sibTrans" cxnId="{D6389860-88F2-444D-A57E-5126435D80EF}">
      <dgm:prSet/>
      <dgm:spPr/>
      <dgm:t>
        <a:bodyPr/>
        <a:lstStyle/>
        <a:p>
          <a:endParaRPr lang="en-IN"/>
        </a:p>
      </dgm:t>
    </dgm:pt>
    <dgm:pt modelId="{0DE1F5B0-F6A4-4AD7-8C64-762823035454}" type="pres">
      <dgm:prSet presAssocID="{3F492BBF-0BD1-4BE2-8FA8-BEF386CCAE22}" presName="Name0" presStyleCnt="0">
        <dgm:presLayoutVars>
          <dgm:dir/>
          <dgm:animLvl val="lvl"/>
          <dgm:resizeHandles val="exact"/>
        </dgm:presLayoutVars>
      </dgm:prSet>
      <dgm:spPr/>
    </dgm:pt>
    <dgm:pt modelId="{35844DA4-827F-44B0-8147-CF8CFD07C91F}" type="pres">
      <dgm:prSet presAssocID="{FF8E7106-3B3C-4EC5-8D78-A9715938E158}" presName="compositeNode" presStyleCnt="0">
        <dgm:presLayoutVars>
          <dgm:bulletEnabled val="1"/>
        </dgm:presLayoutVars>
      </dgm:prSet>
      <dgm:spPr/>
    </dgm:pt>
    <dgm:pt modelId="{EC8F841D-63A1-47E4-9E04-19623F98F85F}" type="pres">
      <dgm:prSet presAssocID="{FF8E7106-3B3C-4EC5-8D78-A9715938E158}" presName="bgRect" presStyleLbl="node1" presStyleIdx="0" presStyleCnt="3" custScaleX="60187" custScaleY="97244"/>
      <dgm:spPr/>
    </dgm:pt>
    <dgm:pt modelId="{0C29BCAD-D02B-43CD-BA66-3FBAF2D9ACF0}" type="pres">
      <dgm:prSet presAssocID="{FF8E7106-3B3C-4EC5-8D78-A9715938E15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4018609-53BA-4245-BC5A-D5194123D273}" type="pres">
      <dgm:prSet presAssocID="{FF8E7106-3B3C-4EC5-8D78-A9715938E158}" presName="childNode" presStyleLbl="node1" presStyleIdx="0" presStyleCnt="3">
        <dgm:presLayoutVars>
          <dgm:bulletEnabled val="1"/>
        </dgm:presLayoutVars>
      </dgm:prSet>
      <dgm:spPr/>
    </dgm:pt>
    <dgm:pt modelId="{F7FF9738-1B87-471D-BE70-CE9B3D1F6D4E}" type="pres">
      <dgm:prSet presAssocID="{99E4F36C-A2C8-4B4B-A0A5-E7586D374C25}" presName="hSp" presStyleCnt="0"/>
      <dgm:spPr/>
    </dgm:pt>
    <dgm:pt modelId="{263B2D54-125E-4526-85E0-58C14D9C5382}" type="pres">
      <dgm:prSet presAssocID="{99E4F36C-A2C8-4B4B-A0A5-E7586D374C25}" presName="vProcSp" presStyleCnt="0"/>
      <dgm:spPr/>
    </dgm:pt>
    <dgm:pt modelId="{13281A9D-5663-4213-8C16-9FC8DA5F0C4E}" type="pres">
      <dgm:prSet presAssocID="{99E4F36C-A2C8-4B4B-A0A5-E7586D374C25}" presName="vSp1" presStyleCnt="0"/>
      <dgm:spPr/>
    </dgm:pt>
    <dgm:pt modelId="{B1AB3FD1-2EFD-42C8-9F5F-E4A8516F870F}" type="pres">
      <dgm:prSet presAssocID="{99E4F36C-A2C8-4B4B-A0A5-E7586D374C25}" presName="simulatedConn" presStyleLbl="solidFgAcc1" presStyleIdx="0" presStyleCnt="2" custScaleX="83797" custScaleY="75736" custLinFactNeighborX="-10150" custLinFactNeighborY="30785"/>
      <dgm:spPr/>
    </dgm:pt>
    <dgm:pt modelId="{2C759489-E7D0-478B-B9AB-2A7DF984785D}" type="pres">
      <dgm:prSet presAssocID="{99E4F36C-A2C8-4B4B-A0A5-E7586D374C25}" presName="vSp2" presStyleCnt="0"/>
      <dgm:spPr/>
    </dgm:pt>
    <dgm:pt modelId="{B856B43D-83BE-452B-99AC-2B6F27A6AAFA}" type="pres">
      <dgm:prSet presAssocID="{99E4F36C-A2C8-4B4B-A0A5-E7586D374C25}" presName="sibTrans" presStyleCnt="0"/>
      <dgm:spPr/>
    </dgm:pt>
    <dgm:pt modelId="{80170282-A671-4A40-9F10-D26A33E4D3DB}" type="pres">
      <dgm:prSet presAssocID="{0BFFBAFF-A18D-4201-8766-1715ED4CACF4}" presName="compositeNode" presStyleCnt="0">
        <dgm:presLayoutVars>
          <dgm:bulletEnabled val="1"/>
        </dgm:presLayoutVars>
      </dgm:prSet>
      <dgm:spPr/>
    </dgm:pt>
    <dgm:pt modelId="{43F6F811-B892-446B-97BE-C927F8F4D3D6}" type="pres">
      <dgm:prSet presAssocID="{0BFFBAFF-A18D-4201-8766-1715ED4CACF4}" presName="bgRect" presStyleLbl="node1" presStyleIdx="1" presStyleCnt="3" custScaleX="66886" custScaleY="98742" custLinFactNeighborX="-203" custLinFactNeighborY="-634"/>
      <dgm:spPr/>
    </dgm:pt>
    <dgm:pt modelId="{6699A9BE-1EC9-47C3-910B-4F0F25559897}" type="pres">
      <dgm:prSet presAssocID="{0BFFBAFF-A18D-4201-8766-1715ED4CACF4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7D20FFCF-0DCA-481F-8158-859B8615D6DA}" type="pres">
      <dgm:prSet presAssocID="{0BFFBAFF-A18D-4201-8766-1715ED4CACF4}" presName="childNode" presStyleLbl="node1" presStyleIdx="1" presStyleCnt="3">
        <dgm:presLayoutVars>
          <dgm:bulletEnabled val="1"/>
        </dgm:presLayoutVars>
      </dgm:prSet>
      <dgm:spPr/>
    </dgm:pt>
    <dgm:pt modelId="{EDDF6572-8B82-425D-A1AF-283450CFD7A9}" type="pres">
      <dgm:prSet presAssocID="{B6A94C92-9ADE-4CCD-8379-70EB6514F5E4}" presName="hSp" presStyleCnt="0"/>
      <dgm:spPr/>
    </dgm:pt>
    <dgm:pt modelId="{91F5B8D2-ED2D-4A8E-A3BA-E191E3BD4B25}" type="pres">
      <dgm:prSet presAssocID="{B6A94C92-9ADE-4CCD-8379-70EB6514F5E4}" presName="vProcSp" presStyleCnt="0"/>
      <dgm:spPr/>
    </dgm:pt>
    <dgm:pt modelId="{2EA99EEB-2AB3-449C-B15C-764D26477D12}" type="pres">
      <dgm:prSet presAssocID="{B6A94C92-9ADE-4CCD-8379-70EB6514F5E4}" presName="vSp1" presStyleCnt="0"/>
      <dgm:spPr/>
    </dgm:pt>
    <dgm:pt modelId="{C7148B35-AE8F-4E9E-B84D-7F9EAF337915}" type="pres">
      <dgm:prSet presAssocID="{B6A94C92-9ADE-4CCD-8379-70EB6514F5E4}" presName="simulatedConn" presStyleLbl="solidFgAcc1" presStyleIdx="1" presStyleCnt="2" custLinFactNeighborY="40681"/>
      <dgm:spPr/>
    </dgm:pt>
    <dgm:pt modelId="{B5C6CE5E-8216-46A9-97BD-9CBD9D40F5F0}" type="pres">
      <dgm:prSet presAssocID="{B6A94C92-9ADE-4CCD-8379-70EB6514F5E4}" presName="vSp2" presStyleCnt="0"/>
      <dgm:spPr/>
    </dgm:pt>
    <dgm:pt modelId="{C4E7E158-D1F5-42EE-84BA-3B5F2F0984DD}" type="pres">
      <dgm:prSet presAssocID="{B6A94C92-9ADE-4CCD-8379-70EB6514F5E4}" presName="sibTrans" presStyleCnt="0"/>
      <dgm:spPr/>
    </dgm:pt>
    <dgm:pt modelId="{39874207-D083-4DA8-BF79-3FDD742AF4BB}" type="pres">
      <dgm:prSet presAssocID="{EBC60017-AC61-42E0-A993-0CFB1148CF6B}" presName="compositeNode" presStyleCnt="0">
        <dgm:presLayoutVars>
          <dgm:bulletEnabled val="1"/>
        </dgm:presLayoutVars>
      </dgm:prSet>
      <dgm:spPr/>
    </dgm:pt>
    <dgm:pt modelId="{89FC478A-0472-4188-8703-7159F34643B2}" type="pres">
      <dgm:prSet presAssocID="{EBC60017-AC61-42E0-A993-0CFB1148CF6B}" presName="bgRect" presStyleLbl="node1" presStyleIdx="2" presStyleCnt="3" custScaleX="70238" custLinFactNeighborX="-543" custLinFactNeighborY="1116"/>
      <dgm:spPr/>
    </dgm:pt>
    <dgm:pt modelId="{3FBAA92E-BAFD-464B-87D2-AF67928A9497}" type="pres">
      <dgm:prSet presAssocID="{EBC60017-AC61-42E0-A993-0CFB1148CF6B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F71F9F9-7FA0-4667-AD23-28DEA7EDF455}" type="pres">
      <dgm:prSet presAssocID="{EBC60017-AC61-42E0-A993-0CFB1148CF6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BA6FD301-1A67-418F-A83A-5E33557A45FB}" type="presOf" srcId="{EBC60017-AC61-42E0-A993-0CFB1148CF6B}" destId="{3FBAA92E-BAFD-464B-87D2-AF67928A9497}" srcOrd="1" destOrd="0" presId="urn:microsoft.com/office/officeart/2005/8/layout/hProcess7"/>
    <dgm:cxn modelId="{0C3B2003-4D19-46BC-B5D4-E2813CC19606}" srcId="{FF8E7106-3B3C-4EC5-8D78-A9715938E158}" destId="{4228CC27-FCD3-455E-9637-5BB5A70053C0}" srcOrd="0" destOrd="0" parTransId="{E2614EE3-DE7A-41C9-AF3B-7AE2974D9703}" sibTransId="{EA15E2A7-349D-4861-8591-E000A992F266}"/>
    <dgm:cxn modelId="{09072306-2298-456D-9889-F76BD0B7D3CE}" srcId="{EBC60017-AC61-42E0-A993-0CFB1148CF6B}" destId="{D493E664-4253-406F-ABAA-47D050DC7995}" srcOrd="3" destOrd="0" parTransId="{E6B0300C-96AC-461C-91A2-B33D002F765F}" sibTransId="{F51E2370-5CDE-493C-A27A-0432CEE30E4B}"/>
    <dgm:cxn modelId="{75308D0A-06A9-4D36-8E9E-4337CEAF91C3}" type="presOf" srcId="{0BFFBAFF-A18D-4201-8766-1715ED4CACF4}" destId="{43F6F811-B892-446B-97BE-C927F8F4D3D6}" srcOrd="0" destOrd="0" presId="urn:microsoft.com/office/officeart/2005/8/layout/hProcess7"/>
    <dgm:cxn modelId="{C22E3915-52A4-403B-8141-3EA49FB0801F}" srcId="{4228CC27-FCD3-455E-9637-5BB5A70053C0}" destId="{578774A2-C0F0-453E-AB76-D2E3FAC58406}" srcOrd="2" destOrd="0" parTransId="{41D9C7B8-9993-4197-832D-67E3F88988F5}" sibTransId="{52F5871B-E4BF-4B36-9DC3-069A3848431F}"/>
    <dgm:cxn modelId="{D044F81B-3670-46F3-97F8-BBC7E52919D7}" type="presOf" srcId="{4228CC27-FCD3-455E-9637-5BB5A70053C0}" destId="{A4018609-53BA-4245-BC5A-D5194123D273}" srcOrd="0" destOrd="0" presId="urn:microsoft.com/office/officeart/2005/8/layout/hProcess7"/>
    <dgm:cxn modelId="{9C43041C-1D23-471A-B1C7-CE13B2B4AA8F}" type="presOf" srcId="{45675B45-5DC0-4C2C-81E9-9990EFF8CB6A}" destId="{FF71F9F9-7FA0-4667-AD23-28DEA7EDF455}" srcOrd="0" destOrd="6" presId="urn:microsoft.com/office/officeart/2005/8/layout/hProcess7"/>
    <dgm:cxn modelId="{19BEDB1C-D717-4AF0-81B3-CE10607401C0}" type="presOf" srcId="{FF8E7106-3B3C-4EC5-8D78-A9715938E158}" destId="{EC8F841D-63A1-47E4-9E04-19623F98F85F}" srcOrd="0" destOrd="0" presId="urn:microsoft.com/office/officeart/2005/8/layout/hProcess7"/>
    <dgm:cxn modelId="{0AF9D01D-C370-4C9F-80F6-43C702A1C394}" type="presOf" srcId="{F3CFD43C-4A45-4B30-8E5C-8F62D285F22C}" destId="{FF71F9F9-7FA0-4667-AD23-28DEA7EDF455}" srcOrd="0" destOrd="7" presId="urn:microsoft.com/office/officeart/2005/8/layout/hProcess7"/>
    <dgm:cxn modelId="{EF175D1E-3A68-4341-B4E6-C15CBED61929}" type="presOf" srcId="{97607B37-5A44-4007-8ADE-8910043D1428}" destId="{A4018609-53BA-4245-BC5A-D5194123D273}" srcOrd="0" destOrd="2" presId="urn:microsoft.com/office/officeart/2005/8/layout/hProcess7"/>
    <dgm:cxn modelId="{F194EF21-5418-43AE-8EC2-CAEB1B62F4DA}" srcId="{9A0810AB-51BF-483E-80B0-A2EF4762526E}" destId="{AA29DAE7-DCF4-4ABA-A6FE-5A90F240A1C0}" srcOrd="0" destOrd="0" parTransId="{7F05AB84-C8AE-4090-8F1B-55009FBB8967}" sibTransId="{0E08841E-B9AE-49F9-95B2-CA31DEF04F7E}"/>
    <dgm:cxn modelId="{BC8B5B22-8404-484B-9E28-BAFF2C485A72}" type="presOf" srcId="{0414417F-524B-4AB4-AD76-414E5E3AB3BF}" destId="{7D20FFCF-0DCA-481F-8158-859B8615D6DA}" srcOrd="0" destOrd="4" presId="urn:microsoft.com/office/officeart/2005/8/layout/hProcess7"/>
    <dgm:cxn modelId="{58438922-FEA7-4EF5-B224-1EF871B01201}" srcId="{4228CC27-FCD3-455E-9637-5BB5A70053C0}" destId="{97607B37-5A44-4007-8ADE-8910043D1428}" srcOrd="1" destOrd="0" parTransId="{9E970017-B6FF-4565-B716-0C102B3B08D5}" sibTransId="{A8AD99D7-C1A5-4422-AFCA-56BA87DF0CFD}"/>
    <dgm:cxn modelId="{EA3A5C26-0AC0-45D4-BB2F-CAA651C4E194}" type="presOf" srcId="{AA29DAE7-DCF4-4ABA-A6FE-5A90F240A1C0}" destId="{FF71F9F9-7FA0-4667-AD23-28DEA7EDF455}" srcOrd="0" destOrd="1" presId="urn:microsoft.com/office/officeart/2005/8/layout/hProcess7"/>
    <dgm:cxn modelId="{D9116427-3D9B-4197-9CD4-6B6A9809AAC6}" type="presOf" srcId="{D493E664-4253-406F-ABAA-47D050DC7995}" destId="{FF71F9F9-7FA0-4667-AD23-28DEA7EDF455}" srcOrd="0" destOrd="5" presId="urn:microsoft.com/office/officeart/2005/8/layout/hProcess7"/>
    <dgm:cxn modelId="{CEF68327-8C8F-4CEC-8E89-9647BE6B391D}" type="presOf" srcId="{113411B8-E3DE-4D7C-A7D2-D045FAA1AA1A}" destId="{7D20FFCF-0DCA-481F-8158-859B8615D6DA}" srcOrd="0" destOrd="0" presId="urn:microsoft.com/office/officeart/2005/8/layout/hProcess7"/>
    <dgm:cxn modelId="{56A6AE28-DAA0-4D82-A012-A858BE75F5DE}" type="presOf" srcId="{41155F19-665B-4E51-976D-A411800C6004}" destId="{7D20FFCF-0DCA-481F-8158-859B8615D6DA}" srcOrd="0" destOrd="3" presId="urn:microsoft.com/office/officeart/2005/8/layout/hProcess7"/>
    <dgm:cxn modelId="{B80AA72B-B1A5-4C44-A9BC-EC67FFF0CA03}" srcId="{FF8E7106-3B3C-4EC5-8D78-A9715938E158}" destId="{60B200CA-4AEE-42BC-87D4-D1E896FE8A6F}" srcOrd="1" destOrd="0" parTransId="{F7490007-0BC5-4C5F-9546-A067965C3F71}" sibTransId="{8312AF8A-8A3C-4B3E-99EB-1D648A53C93B}"/>
    <dgm:cxn modelId="{B4936F37-8B84-4301-B4F2-A47AD3CF7376}" type="presOf" srcId="{60B200CA-4AEE-42BC-87D4-D1E896FE8A6F}" destId="{A4018609-53BA-4245-BC5A-D5194123D273}" srcOrd="0" destOrd="4" presId="urn:microsoft.com/office/officeart/2005/8/layout/hProcess7"/>
    <dgm:cxn modelId="{CA56073D-C6B5-48C5-ABA7-5100A3CC0EE5}" srcId="{113411B8-E3DE-4D7C-A7D2-D045FAA1AA1A}" destId="{998126E1-620A-405F-A5BE-4613BB6CBE3A}" srcOrd="0" destOrd="0" parTransId="{3BB06400-FD43-4085-ACE9-2A2FF47607D0}" sibTransId="{4B3C0655-DFF6-4B1D-BFF7-99482A39D367}"/>
    <dgm:cxn modelId="{809F163F-92D5-47BC-8E1A-24492E04DA85}" type="presOf" srcId="{00DF4C76-79F0-4C7B-8B47-3579F6856B3F}" destId="{A4018609-53BA-4245-BC5A-D5194123D273}" srcOrd="0" destOrd="1" presId="urn:microsoft.com/office/officeart/2005/8/layout/hProcess7"/>
    <dgm:cxn modelId="{15F60060-08F8-48F5-87A1-6011D41DE40A}" type="presOf" srcId="{578774A2-C0F0-453E-AB76-D2E3FAC58406}" destId="{A4018609-53BA-4245-BC5A-D5194123D273}" srcOrd="0" destOrd="3" presId="urn:microsoft.com/office/officeart/2005/8/layout/hProcess7"/>
    <dgm:cxn modelId="{D6389860-88F2-444D-A57E-5126435D80EF}" srcId="{EBC60017-AC61-42E0-A993-0CFB1148CF6B}" destId="{40B78AF1-50CF-4D22-943B-6D8E727E4E9B}" srcOrd="1" destOrd="0" parTransId="{899D2913-7BA5-42E8-BA04-A6BAD0170C99}" sibTransId="{C57A835E-3896-4ADF-82DD-00D047F9FA76}"/>
    <dgm:cxn modelId="{F69E3565-875E-4715-9EE9-0FF6CF90D19C}" srcId="{EBC60017-AC61-42E0-A993-0CFB1148CF6B}" destId="{9A0810AB-51BF-483E-80B0-A2EF4762526E}" srcOrd="0" destOrd="0" parTransId="{E211318A-49A1-45B8-9119-2CD69B4D964A}" sibTransId="{97AE5236-36D6-485B-9755-0B8EBE277FD4}"/>
    <dgm:cxn modelId="{4646D04C-4EC2-4CED-8FD3-687FF0236194}" type="presOf" srcId="{0BFFBAFF-A18D-4201-8766-1715ED4CACF4}" destId="{6699A9BE-1EC9-47C3-910B-4F0F25559897}" srcOrd="1" destOrd="0" presId="urn:microsoft.com/office/officeart/2005/8/layout/hProcess7"/>
    <dgm:cxn modelId="{AB574251-02F0-4E8C-8A51-F09B70D74CDC}" type="presOf" srcId="{EBC60017-AC61-42E0-A993-0CFB1148CF6B}" destId="{89FC478A-0472-4188-8703-7159F34643B2}" srcOrd="0" destOrd="0" presId="urn:microsoft.com/office/officeart/2005/8/layout/hProcess7"/>
    <dgm:cxn modelId="{66767351-EC36-4792-B08E-5CC4E6424345}" type="presOf" srcId="{3F492BBF-0BD1-4BE2-8FA8-BEF386CCAE22}" destId="{0DE1F5B0-F6A4-4AD7-8C64-762823035454}" srcOrd="0" destOrd="0" presId="urn:microsoft.com/office/officeart/2005/8/layout/hProcess7"/>
    <dgm:cxn modelId="{81282D74-BEAB-4E6F-B35F-481731957EC6}" srcId="{0BFFBAFF-A18D-4201-8766-1715ED4CACF4}" destId="{41155F19-665B-4E51-976D-A411800C6004}" srcOrd="1" destOrd="0" parTransId="{6AB57318-BEE7-4D82-9F90-D4447BE50FBE}" sibTransId="{F67425AB-4F73-4E53-9E64-BAE5319251E0}"/>
    <dgm:cxn modelId="{078C7054-C642-4FD4-AF9B-81ACF8146B32}" type="presOf" srcId="{998126E1-620A-405F-A5BE-4613BB6CBE3A}" destId="{7D20FFCF-0DCA-481F-8158-859B8615D6DA}" srcOrd="0" destOrd="1" presId="urn:microsoft.com/office/officeart/2005/8/layout/hProcess7"/>
    <dgm:cxn modelId="{F900D875-0BD4-4B52-99A8-1B0E8AAE4CB4}" srcId="{3F492BBF-0BD1-4BE2-8FA8-BEF386CCAE22}" destId="{0BFFBAFF-A18D-4201-8766-1715ED4CACF4}" srcOrd="1" destOrd="0" parTransId="{7E2D96EA-F98D-4249-B1DC-728D940F1C1A}" sibTransId="{B6A94C92-9ADE-4CCD-8379-70EB6514F5E4}"/>
    <dgm:cxn modelId="{4BC9D878-ED11-4289-B313-47B64CDC55B4}" srcId="{113411B8-E3DE-4D7C-A7D2-D045FAA1AA1A}" destId="{67726E09-E3FE-4FF7-AD5A-4970F463A0FF}" srcOrd="1" destOrd="0" parTransId="{BF67C255-1485-41E5-A0A8-C33065CED6A4}" sibTransId="{EFCF62AE-5A3A-431D-8B2E-9ADAFA0C9FCC}"/>
    <dgm:cxn modelId="{D9B1A55A-916F-4A9F-9D39-7BE960361019}" type="presOf" srcId="{FF8E7106-3B3C-4EC5-8D78-A9715938E158}" destId="{0C29BCAD-D02B-43CD-BA66-3FBAF2D9ACF0}" srcOrd="1" destOrd="0" presId="urn:microsoft.com/office/officeart/2005/8/layout/hProcess7"/>
    <dgm:cxn modelId="{8C71ED80-7F19-4912-BA83-A5E960E6EAF0}" type="presOf" srcId="{67726E09-E3FE-4FF7-AD5A-4970F463A0FF}" destId="{7D20FFCF-0DCA-481F-8158-859B8615D6DA}" srcOrd="0" destOrd="2" presId="urn:microsoft.com/office/officeart/2005/8/layout/hProcess7"/>
    <dgm:cxn modelId="{CD2D9681-AA97-48CF-A468-F3C09FE4CD3E}" srcId="{EBC60017-AC61-42E0-A993-0CFB1148CF6B}" destId="{1F944C26-6DA2-4C90-8652-065810DB0FD9}" srcOrd="2" destOrd="0" parTransId="{F3147DD7-1C35-4E93-98F8-1D836F73460B}" sibTransId="{4BA9D03D-655E-4D9B-8D4D-92C54FD4946F}"/>
    <dgm:cxn modelId="{F974A582-D377-47ED-8CF4-F57992BDBDFA}" srcId="{1F944C26-6DA2-4C90-8652-065810DB0FD9}" destId="{003DD417-CE29-4587-8CE1-A494ECC34E5E}" srcOrd="0" destOrd="0" parTransId="{F0199A5D-BF0E-416A-AFA3-801C742935D2}" sibTransId="{AC208CD9-E5EF-4B9B-B233-E6D13DF9B658}"/>
    <dgm:cxn modelId="{68BD1C88-4BB5-43CE-8649-34EB83C917B3}" type="presOf" srcId="{9A0810AB-51BF-483E-80B0-A2EF4762526E}" destId="{FF71F9F9-7FA0-4667-AD23-28DEA7EDF455}" srcOrd="0" destOrd="0" presId="urn:microsoft.com/office/officeart/2005/8/layout/hProcess7"/>
    <dgm:cxn modelId="{EF8FCC9E-8379-4541-A8D4-41BB1F2E4D7D}" srcId="{4228CC27-FCD3-455E-9637-5BB5A70053C0}" destId="{00DF4C76-79F0-4C7B-8B47-3579F6856B3F}" srcOrd="0" destOrd="0" parTransId="{EEFAE00F-08A3-4A69-92E6-BA977E33B0AC}" sibTransId="{FD114289-0E13-417F-9518-35B3EC2259F8}"/>
    <dgm:cxn modelId="{2C2D9EA3-0BBC-45AE-AADE-8B39CD2DEC93}" type="presOf" srcId="{40B78AF1-50CF-4D22-943B-6D8E727E4E9B}" destId="{FF71F9F9-7FA0-4667-AD23-28DEA7EDF455}" srcOrd="0" destOrd="2" presId="urn:microsoft.com/office/officeart/2005/8/layout/hProcess7"/>
    <dgm:cxn modelId="{411F63AE-AC2D-470E-BB8C-359FE5BEDFF9}" srcId="{3F492BBF-0BD1-4BE2-8FA8-BEF386CCAE22}" destId="{FF8E7106-3B3C-4EC5-8D78-A9715938E158}" srcOrd="0" destOrd="0" parTransId="{576ED3CF-00E0-4814-BE81-FA7885363F00}" sibTransId="{99E4F36C-A2C8-4B4B-A0A5-E7586D374C25}"/>
    <dgm:cxn modelId="{B6A432B6-A207-4016-BD30-D99C08B2D0AF}" srcId="{0BFFBAFF-A18D-4201-8766-1715ED4CACF4}" destId="{113411B8-E3DE-4D7C-A7D2-D045FAA1AA1A}" srcOrd="0" destOrd="0" parTransId="{5CD45691-1729-4C2F-85CC-2147BB42C358}" sibTransId="{503F9566-96E5-466C-A6CE-0BC7EEA4BE2B}"/>
    <dgm:cxn modelId="{D752F2C5-54C8-476B-9628-39A9BB7DD513}" type="presOf" srcId="{1F944C26-6DA2-4C90-8652-065810DB0FD9}" destId="{FF71F9F9-7FA0-4667-AD23-28DEA7EDF455}" srcOrd="0" destOrd="3" presId="urn:microsoft.com/office/officeart/2005/8/layout/hProcess7"/>
    <dgm:cxn modelId="{4E40BDC8-9ED4-4889-A333-5108CEF9F9A3}" srcId="{EBC60017-AC61-42E0-A993-0CFB1148CF6B}" destId="{45675B45-5DC0-4C2C-81E9-9990EFF8CB6A}" srcOrd="4" destOrd="0" parTransId="{F99820A1-4296-4DD3-92FB-A04A0973D6B2}" sibTransId="{50D8A7C6-3E65-4B8C-997E-86774C4DD9BD}"/>
    <dgm:cxn modelId="{EC0724D3-FE7D-4CBC-B48B-AFBDF0D69C88}" srcId="{3F492BBF-0BD1-4BE2-8FA8-BEF386CCAE22}" destId="{EBC60017-AC61-42E0-A993-0CFB1148CF6B}" srcOrd="2" destOrd="0" parTransId="{5CA4E1F3-A7B0-483D-A66E-A1484EECCFD1}" sibTransId="{ED43F2FC-D468-4633-B36D-CF1189F5F8E8}"/>
    <dgm:cxn modelId="{A65057E7-EA25-4BEC-89B5-1C71608F4369}" type="presOf" srcId="{003DD417-CE29-4587-8CE1-A494ECC34E5E}" destId="{FF71F9F9-7FA0-4667-AD23-28DEA7EDF455}" srcOrd="0" destOrd="4" presId="urn:microsoft.com/office/officeart/2005/8/layout/hProcess7"/>
    <dgm:cxn modelId="{0EBC7EF3-A65E-4FAA-A1EC-417552F3711C}" srcId="{41155F19-665B-4E51-976D-A411800C6004}" destId="{0414417F-524B-4AB4-AD76-414E5E3AB3BF}" srcOrd="0" destOrd="0" parTransId="{7D2DBC9C-6A5E-402D-884E-347F04F8F14C}" sibTransId="{27975AFC-1E69-465A-9BBB-DEC064F5EB7B}"/>
    <dgm:cxn modelId="{70D5E9F8-1F8A-4375-ABD7-2364FBCB1CFD}" srcId="{45675B45-5DC0-4C2C-81E9-9990EFF8CB6A}" destId="{F3CFD43C-4A45-4B30-8E5C-8F62D285F22C}" srcOrd="0" destOrd="0" parTransId="{8EA41109-F0F6-4D5B-BCD7-ABA2B81E7E8B}" sibTransId="{6BA1E13A-27DA-492F-B499-A2FEF0631E9A}"/>
    <dgm:cxn modelId="{2619325E-3C9B-4187-937A-773F8F7CA310}" type="presParOf" srcId="{0DE1F5B0-F6A4-4AD7-8C64-762823035454}" destId="{35844DA4-827F-44B0-8147-CF8CFD07C91F}" srcOrd="0" destOrd="0" presId="urn:microsoft.com/office/officeart/2005/8/layout/hProcess7"/>
    <dgm:cxn modelId="{67F61B19-FF91-40CD-96B2-E0DFD99D3AC3}" type="presParOf" srcId="{35844DA4-827F-44B0-8147-CF8CFD07C91F}" destId="{EC8F841D-63A1-47E4-9E04-19623F98F85F}" srcOrd="0" destOrd="0" presId="urn:microsoft.com/office/officeart/2005/8/layout/hProcess7"/>
    <dgm:cxn modelId="{7EBC295C-8CBD-4347-980F-0EC46D7B5CA4}" type="presParOf" srcId="{35844DA4-827F-44B0-8147-CF8CFD07C91F}" destId="{0C29BCAD-D02B-43CD-BA66-3FBAF2D9ACF0}" srcOrd="1" destOrd="0" presId="urn:microsoft.com/office/officeart/2005/8/layout/hProcess7"/>
    <dgm:cxn modelId="{4C3B2E09-0535-4412-B72D-CF48EE63F8B6}" type="presParOf" srcId="{35844DA4-827F-44B0-8147-CF8CFD07C91F}" destId="{A4018609-53BA-4245-BC5A-D5194123D273}" srcOrd="2" destOrd="0" presId="urn:microsoft.com/office/officeart/2005/8/layout/hProcess7"/>
    <dgm:cxn modelId="{12954355-7088-44F7-A736-D2AB8B4B7088}" type="presParOf" srcId="{0DE1F5B0-F6A4-4AD7-8C64-762823035454}" destId="{F7FF9738-1B87-471D-BE70-CE9B3D1F6D4E}" srcOrd="1" destOrd="0" presId="urn:microsoft.com/office/officeart/2005/8/layout/hProcess7"/>
    <dgm:cxn modelId="{64F79232-0824-4322-8AD0-81D480F8C78C}" type="presParOf" srcId="{0DE1F5B0-F6A4-4AD7-8C64-762823035454}" destId="{263B2D54-125E-4526-85E0-58C14D9C5382}" srcOrd="2" destOrd="0" presId="urn:microsoft.com/office/officeart/2005/8/layout/hProcess7"/>
    <dgm:cxn modelId="{0D9124C3-1CCB-409E-A163-89C8C422803F}" type="presParOf" srcId="{263B2D54-125E-4526-85E0-58C14D9C5382}" destId="{13281A9D-5663-4213-8C16-9FC8DA5F0C4E}" srcOrd="0" destOrd="0" presId="urn:microsoft.com/office/officeart/2005/8/layout/hProcess7"/>
    <dgm:cxn modelId="{521EC3DB-19CA-49BC-ABC7-77650B806D5A}" type="presParOf" srcId="{263B2D54-125E-4526-85E0-58C14D9C5382}" destId="{B1AB3FD1-2EFD-42C8-9F5F-E4A8516F870F}" srcOrd="1" destOrd="0" presId="urn:microsoft.com/office/officeart/2005/8/layout/hProcess7"/>
    <dgm:cxn modelId="{25010536-00D9-4CEC-A827-E4B943645CAF}" type="presParOf" srcId="{263B2D54-125E-4526-85E0-58C14D9C5382}" destId="{2C759489-E7D0-478B-B9AB-2A7DF984785D}" srcOrd="2" destOrd="0" presId="urn:microsoft.com/office/officeart/2005/8/layout/hProcess7"/>
    <dgm:cxn modelId="{334DD4EB-824C-4E26-9334-FEAA75952335}" type="presParOf" srcId="{0DE1F5B0-F6A4-4AD7-8C64-762823035454}" destId="{B856B43D-83BE-452B-99AC-2B6F27A6AAFA}" srcOrd="3" destOrd="0" presId="urn:microsoft.com/office/officeart/2005/8/layout/hProcess7"/>
    <dgm:cxn modelId="{6EA4EF5D-469F-4A74-AF9A-72F512D3FDCC}" type="presParOf" srcId="{0DE1F5B0-F6A4-4AD7-8C64-762823035454}" destId="{80170282-A671-4A40-9F10-D26A33E4D3DB}" srcOrd="4" destOrd="0" presId="urn:microsoft.com/office/officeart/2005/8/layout/hProcess7"/>
    <dgm:cxn modelId="{8DFCB5AE-B81E-41EB-8838-9772E3C1DBE8}" type="presParOf" srcId="{80170282-A671-4A40-9F10-D26A33E4D3DB}" destId="{43F6F811-B892-446B-97BE-C927F8F4D3D6}" srcOrd="0" destOrd="0" presId="urn:microsoft.com/office/officeart/2005/8/layout/hProcess7"/>
    <dgm:cxn modelId="{7AE2F4D0-6CCE-4073-886A-8B7C572A5719}" type="presParOf" srcId="{80170282-A671-4A40-9F10-D26A33E4D3DB}" destId="{6699A9BE-1EC9-47C3-910B-4F0F25559897}" srcOrd="1" destOrd="0" presId="urn:microsoft.com/office/officeart/2005/8/layout/hProcess7"/>
    <dgm:cxn modelId="{C1CB0BE8-872A-4ECE-BA77-336DC7DC40C1}" type="presParOf" srcId="{80170282-A671-4A40-9F10-D26A33E4D3DB}" destId="{7D20FFCF-0DCA-481F-8158-859B8615D6DA}" srcOrd="2" destOrd="0" presId="urn:microsoft.com/office/officeart/2005/8/layout/hProcess7"/>
    <dgm:cxn modelId="{E89D96D8-8ED7-4D2D-8346-9E3825072282}" type="presParOf" srcId="{0DE1F5B0-F6A4-4AD7-8C64-762823035454}" destId="{EDDF6572-8B82-425D-A1AF-283450CFD7A9}" srcOrd="5" destOrd="0" presId="urn:microsoft.com/office/officeart/2005/8/layout/hProcess7"/>
    <dgm:cxn modelId="{61854C24-F2B9-4720-A4E6-A1D3E897F955}" type="presParOf" srcId="{0DE1F5B0-F6A4-4AD7-8C64-762823035454}" destId="{91F5B8D2-ED2D-4A8E-A3BA-E191E3BD4B25}" srcOrd="6" destOrd="0" presId="urn:microsoft.com/office/officeart/2005/8/layout/hProcess7"/>
    <dgm:cxn modelId="{46295CC9-DD2E-4CDD-A201-C5F801B34FEC}" type="presParOf" srcId="{91F5B8D2-ED2D-4A8E-A3BA-E191E3BD4B25}" destId="{2EA99EEB-2AB3-449C-B15C-764D26477D12}" srcOrd="0" destOrd="0" presId="urn:microsoft.com/office/officeart/2005/8/layout/hProcess7"/>
    <dgm:cxn modelId="{E0E5C7A2-3FBF-4F53-B62D-E859FD082931}" type="presParOf" srcId="{91F5B8D2-ED2D-4A8E-A3BA-E191E3BD4B25}" destId="{C7148B35-AE8F-4E9E-B84D-7F9EAF337915}" srcOrd="1" destOrd="0" presId="urn:microsoft.com/office/officeart/2005/8/layout/hProcess7"/>
    <dgm:cxn modelId="{2B8DE916-7AEE-4E35-B8B0-7E30FCC1AEE7}" type="presParOf" srcId="{91F5B8D2-ED2D-4A8E-A3BA-E191E3BD4B25}" destId="{B5C6CE5E-8216-46A9-97BD-9CBD9D40F5F0}" srcOrd="2" destOrd="0" presId="urn:microsoft.com/office/officeart/2005/8/layout/hProcess7"/>
    <dgm:cxn modelId="{F6D7AE3B-E474-4D84-A739-6288B0531401}" type="presParOf" srcId="{0DE1F5B0-F6A4-4AD7-8C64-762823035454}" destId="{C4E7E158-D1F5-42EE-84BA-3B5F2F0984DD}" srcOrd="7" destOrd="0" presId="urn:microsoft.com/office/officeart/2005/8/layout/hProcess7"/>
    <dgm:cxn modelId="{36C5669B-2504-4660-9FD5-CE36769D9934}" type="presParOf" srcId="{0DE1F5B0-F6A4-4AD7-8C64-762823035454}" destId="{39874207-D083-4DA8-BF79-3FDD742AF4BB}" srcOrd="8" destOrd="0" presId="urn:microsoft.com/office/officeart/2005/8/layout/hProcess7"/>
    <dgm:cxn modelId="{DBE5A241-9D99-4616-83A4-FA54528D9571}" type="presParOf" srcId="{39874207-D083-4DA8-BF79-3FDD742AF4BB}" destId="{89FC478A-0472-4188-8703-7159F34643B2}" srcOrd="0" destOrd="0" presId="urn:microsoft.com/office/officeart/2005/8/layout/hProcess7"/>
    <dgm:cxn modelId="{75C05423-3559-4636-B081-59BBB61C7D8E}" type="presParOf" srcId="{39874207-D083-4DA8-BF79-3FDD742AF4BB}" destId="{3FBAA92E-BAFD-464B-87D2-AF67928A9497}" srcOrd="1" destOrd="0" presId="urn:microsoft.com/office/officeart/2005/8/layout/hProcess7"/>
    <dgm:cxn modelId="{D9AB54EE-D80F-438A-AE27-43D7B40FFA96}" type="presParOf" srcId="{39874207-D083-4DA8-BF79-3FDD742AF4BB}" destId="{FF71F9F9-7FA0-4667-AD23-28DEA7EDF45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F841D-63A1-47E4-9E04-19623F98F85F}">
      <dsp:nvSpPr>
        <dsp:cNvPr id="0" name=""/>
        <dsp:cNvSpPr/>
      </dsp:nvSpPr>
      <dsp:spPr>
        <a:xfrm>
          <a:off x="1751" y="0"/>
          <a:ext cx="2628659" cy="4268155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Cochlea-Inspired Processing</a:t>
          </a:r>
          <a:endParaRPr lang="en-IN" sz="1800" kern="1200" dirty="0">
            <a:solidFill>
              <a:schemeClr val="tx1"/>
            </a:solidFill>
          </a:endParaRPr>
        </a:p>
      </dsp:txBody>
      <dsp:txXfrm rot="16200000">
        <a:off x="-1485326" y="1487077"/>
        <a:ext cx="3499887" cy="525731"/>
      </dsp:txXfrm>
    </dsp:sp>
    <dsp:sp modelId="{A4018609-53BA-4245-BC5A-D5194123D273}">
      <dsp:nvSpPr>
        <dsp:cNvPr id="0" name=""/>
        <dsp:cNvSpPr/>
      </dsp:nvSpPr>
      <dsp:spPr>
        <a:xfrm>
          <a:off x="653548" y="0"/>
          <a:ext cx="1958351" cy="42681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Audio processing: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Perform audio processing like calculating rms value, extracting </a:t>
          </a:r>
          <a:r>
            <a:rPr lang="en-IN" sz="14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spectograms</a:t>
          </a:r>
          <a:r>
            <a:rPr lang="en-IN" sz="14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STFT, ISTFT, </a:t>
          </a:r>
          <a:r>
            <a:rPr lang="en-IN" sz="14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Mag_phase</a:t>
          </a:r>
          <a:endParaRPr lang="en-IN" sz="14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Gammatone/bark Filter Bank: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Decomposes audio into frequency bands (low, mid, high).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Extracts amplitude variations using the Hilbert Transform or low-pass filtering.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Differentiates speech from noise.</a:t>
          </a:r>
          <a:endParaRPr lang="en-US" sz="14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1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3548" y="0"/>
        <a:ext cx="1958351" cy="4268155"/>
      </dsp:txXfrm>
    </dsp:sp>
    <dsp:sp modelId="{43F6F811-B892-446B-97BE-C927F8F4D3D6}">
      <dsp:nvSpPr>
        <dsp:cNvPr id="0" name=""/>
        <dsp:cNvSpPr/>
      </dsp:nvSpPr>
      <dsp:spPr>
        <a:xfrm>
          <a:off x="2774407" y="0"/>
          <a:ext cx="2921237" cy="4333904"/>
        </a:xfrm>
        <a:prstGeom prst="roundRect">
          <a:avLst>
            <a:gd name="adj" fmla="val 5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Spiking-</a:t>
          </a:r>
          <a:r>
            <a:rPr lang="en-US" sz="18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FullSubNet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with Gated Spiking Neurons (GSN)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6200000">
        <a:off x="1289629" y="1484777"/>
        <a:ext cx="3553801" cy="584247"/>
      </dsp:txXfrm>
    </dsp:sp>
    <dsp:sp modelId="{B1AB3FD1-2EFD-42C8-9F5F-E4A8516F870F}">
      <dsp:nvSpPr>
        <dsp:cNvPr id="0" name=""/>
        <dsp:cNvSpPr/>
      </dsp:nvSpPr>
      <dsp:spPr>
        <a:xfrm rot="5400000">
          <a:off x="2485334" y="3642101"/>
          <a:ext cx="506562" cy="5489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0FFCF-0DCA-481F-8158-859B8615D6DA}">
      <dsp:nvSpPr>
        <dsp:cNvPr id="0" name=""/>
        <dsp:cNvSpPr/>
      </dsp:nvSpPr>
      <dsp:spPr>
        <a:xfrm>
          <a:off x="3463507" y="0"/>
          <a:ext cx="2176321" cy="433390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600" b="1" i="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Gated Spiking     Neurons (GSN):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Dynamically adjust decay rates to retain multi-scale temporal information.</a:t>
          </a: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FullSubNet Architecture:</a:t>
          </a:r>
          <a:endParaRPr lang="en-IN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Combines full-band and sub-band models for efficient frequency processing.</a:t>
          </a: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3507" y="0"/>
        <a:ext cx="2176321" cy="4333904"/>
      </dsp:txXfrm>
    </dsp:sp>
    <dsp:sp modelId="{89FC478A-0472-4188-8703-7159F34643B2}">
      <dsp:nvSpPr>
        <dsp:cNvPr id="0" name=""/>
        <dsp:cNvSpPr/>
      </dsp:nvSpPr>
      <dsp:spPr>
        <a:xfrm>
          <a:off x="5833657" y="0"/>
          <a:ext cx="3067635" cy="4389120"/>
        </a:xfrm>
        <a:prstGeom prst="roundRect">
          <a:avLst>
            <a:gd name="adj" fmla="val 5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Hardware Implementation on raspberry pi</a:t>
          </a:r>
          <a:endParaRPr lang="en-IN" sz="1800" kern="1200" dirty="0"/>
        </a:p>
      </dsp:txBody>
      <dsp:txXfrm rot="16200000">
        <a:off x="4340881" y="1492775"/>
        <a:ext cx="3599078" cy="613527"/>
      </dsp:txXfrm>
    </dsp:sp>
    <dsp:sp modelId="{C7148B35-AE8F-4E9E-B84D-7F9EAF337915}">
      <dsp:nvSpPr>
        <dsp:cNvPr id="0" name=""/>
        <dsp:cNvSpPr/>
      </dsp:nvSpPr>
      <dsp:spPr>
        <a:xfrm rot="5400000">
          <a:off x="5556552" y="3559290"/>
          <a:ext cx="645315" cy="65512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F9F9-7FA0-4667-AD23-28DEA7EDF455}">
      <dsp:nvSpPr>
        <dsp:cNvPr id="0" name=""/>
        <dsp:cNvSpPr/>
      </dsp:nvSpPr>
      <dsp:spPr>
        <a:xfrm>
          <a:off x="6541423" y="0"/>
          <a:ext cx="2285388" cy="4389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Audio Input: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BR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MEMS microphone captures audio via I2S.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pt-BR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Processing:</a:t>
          </a:r>
          <a:endParaRPr lang="en-IN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Cochlea-Inspired Processing and Spiking-</a:t>
          </a:r>
          <a:r>
            <a:rPr lang="en-IN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FullSubNet</a:t>
          </a: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algorithms.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Audio Output:</a:t>
          </a:r>
          <a:endParaRPr lang="en-IN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Cleaned audio sent to speaker/earphone via laptop</a:t>
          </a:r>
        </a:p>
      </dsp:txBody>
      <dsp:txXfrm>
        <a:off x="6541423" y="0"/>
        <a:ext cx="2285388" cy="438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465A-0067-4723-A0E1-9F56AF80446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A61CE-7DA7-4D11-A7A1-390F58848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46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A61CE-7DA7-4D11-A7A1-390F58848BB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90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5EC0-BF4E-9C08-9E42-2D2D754E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14E4C-ACC3-FEF7-614D-FA0774F42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543E-3814-23F3-7761-06E031EA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5947-AB38-494A-8B8E-0847F4160E76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F66D-93BC-B7E9-C52C-03DA2EAD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5F161-BE87-CEFD-32B5-F49F3F7C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67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12AB-76E5-33CD-6AD9-CF58364A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C4B13-12CD-C033-A458-7AB3BB85C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DE78B-771A-DC90-EE86-7247C1B0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E8F9-65B0-4B41-9BC7-E1325D577FA4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9403-588F-23C4-26AB-4C9D2872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0667F-7E0A-6166-F84B-0BD331D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1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38FEE-6DA1-4B3F-F868-7AA051C1A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B36D9-A7F2-81E6-91F7-0C512EBFE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6FCD-2F26-60E3-AA42-32CAACD6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7533-244C-4DA4-B729-4F8D643E42E2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B229-13B3-75BD-CC14-50B5DB57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439A-BB31-122D-8616-FD9D4FE4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5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1461-6975-B4DC-A05C-DF9C5C43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2749-5459-F205-65FD-C8AF3C64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0FAC-8F08-79F0-41DB-0EE1C470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21BD-72E9-42D6-8C01-FC546C9EF0AD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17C18-5F1F-0B95-E404-EE004D56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776CD-6CA8-E2E6-2026-B189069D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0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2033-3BC9-9ED4-C332-1E5A6014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D4594-2587-E2F6-359C-F342E65E6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7B75-8C48-DF2A-2ADF-69EB8913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9E390-D643-4C24-A5CA-668312A3611B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F24D-CBB3-2780-F8E5-42BBD7A7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2AA-18D9-E97A-8BC3-0A202AA2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89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5B0D-C56E-8DC5-5A18-C0B7DAF9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9F8C0-4CBF-3EAB-969E-1DDDBD031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B5CAB-B7DE-2BC4-E392-4A7E4A493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BA32E-0BB4-41D5-0B7F-82BAFAC4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AF125-8E55-40D6-B7E0-2440D11475E7}" type="datetime1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22071-9548-BF95-3000-C9A37ECF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77EFF-DF82-083A-C17C-293183D2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96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3F7F-8710-51B5-504D-8DDE988A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37624-3B41-7652-BCB3-F31182B7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5B6-87E2-2AC4-2AE0-74FE09D11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641C5-C8C9-ABF2-4B84-947D98C57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16B0D-3F15-4DCB-A10E-09079D7E7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7E377-82F6-5690-C6F5-E55038A9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220-4A01-40EB-95B6-71973DC8E239}" type="datetime1">
              <a:rPr lang="en-IN" smtClean="0"/>
              <a:t>01-05-2025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2A630-3F65-C742-2FF4-630D4551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B8CCE-BC28-B7B0-2E3A-B19967E8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47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DF46-93D2-6DAD-0D37-A91126BC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1E5A3-FA4B-AB84-0709-366C5D09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B3A0-4A5C-4740-877F-6209C556426C}" type="datetime1">
              <a:rPr lang="en-IN" smtClean="0"/>
              <a:t>01-05-2025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41E27-7E54-75A4-72CB-4056200C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600FC-7E04-4271-E0A5-484AAFEF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8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C2E75-B0CB-F64F-A042-46B65BCD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F7F99-8243-4FF3-9870-6249E4597402}" type="datetime1">
              <a:rPr lang="en-IN" smtClean="0"/>
              <a:t>01-05-2025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DEBD5-2AB0-2702-C05E-7B5C82A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F4CA-A532-3C35-6EAA-05282FD8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75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29CA-03F0-A68E-79C7-50AC9AB1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E4C80-1E8D-AF2A-7CB5-126020736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20CD2-21F3-9387-D937-83DD6CCF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A676-20DF-4DF2-EFDE-BB123910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3C5-4CE6-456B-A380-B85AE1B59937}" type="datetime1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486FF-0BFC-ACC7-AB71-C63A7893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F9916-821F-545C-057C-D0C4B94E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A1CE-8E0C-8975-EE18-416927E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FFB57-20AB-0223-818D-51AAB173D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6EB81-8346-D054-B050-204DCD8BC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8D65-49C9-6D1E-AEEB-F47ECA1B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64F7-D1B0-4593-8F06-86A9300313B3}" type="datetime1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304C9-267A-5587-29F9-13143F68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D6F6-E18C-19ED-EB4E-FF5BD8ED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09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FE8180-91A4-B456-762E-B5638F5B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15C46-2D63-2068-D8C4-05CB6E8F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112ED-5284-8118-A523-FAD8B049B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14443-4E0F-498F-820D-556DA9ACF660}" type="datetime1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9AED-B883-057D-F4D3-9A56CD343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5DAC9-E885-3FD7-7D45-CA8636E22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AABC0-BE19-4851-ACD8-1E6F7B324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6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image" Target="../media/image1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ECDB-8650-EB85-F563-64B71A6B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928" y="2076342"/>
            <a:ext cx="9650186" cy="946377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Neuromorphic Hearing Aid with 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Suppression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2DBFA-42CC-B633-F18D-2F52CB8B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79094"/>
            <a:ext cx="4837043" cy="1113085"/>
          </a:xfrm>
        </p:spPr>
        <p:txBody>
          <a:bodyPr>
            <a:noAutofit/>
          </a:bodyPr>
          <a:lstStyle/>
          <a:p>
            <a:pPr algn="ctr"/>
            <a:r>
              <a:rPr lang="en-IN" sz="1800" dirty="0">
                <a:latin typeface="Times New Roman" panose="02020603050405020304" pitchFamily="18" charset="0"/>
              </a:rPr>
              <a:t>Guided By,</a:t>
            </a:r>
          </a:p>
          <a:p>
            <a:pPr algn="ctr"/>
            <a:r>
              <a:rPr lang="en-IN" sz="1800" dirty="0" err="1">
                <a:latin typeface="Times New Roman" panose="02020603050405020304" pitchFamily="18" charset="0"/>
              </a:rPr>
              <a:t>Mr.K.Veerappan</a:t>
            </a:r>
            <a:r>
              <a:rPr lang="en-IN" sz="1800" dirty="0"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Department of Electronics Engineering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 MIT, Anna University.                                    </a:t>
            </a:r>
          </a:p>
        </p:txBody>
      </p:sp>
      <p:pic>
        <p:nvPicPr>
          <p:cNvPr id="4" name="Picture 2" descr="Madras Institute of Technology - Wikipedia">
            <a:extLst>
              <a:ext uri="{FF2B5EF4-FFF2-40B4-BE49-F238E27FC236}">
                <a16:creationId xmlns:a16="http://schemas.microsoft.com/office/drawing/2014/main" id="{C930DA23-B511-7FCE-5510-6C96A7E7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EA83BF5-59B1-A0CA-11FC-B2C9C03E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C417C-FF74-55FA-03EA-CAE1C3845583}"/>
              </a:ext>
            </a:extLst>
          </p:cNvPr>
          <p:cNvSpPr txBox="1"/>
          <p:nvPr/>
        </p:nvSpPr>
        <p:spPr>
          <a:xfrm>
            <a:off x="4504645" y="3273547"/>
            <a:ext cx="312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VE3411 PROJECT WORK-</a:t>
            </a:r>
            <a:r>
              <a:rPr lang="en-IN" sz="1800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Ⅱ</a:t>
            </a:r>
            <a:r>
              <a:rPr lang="en-IN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8A3A-E96D-5332-5C5F-6560A72B41D1}"/>
              </a:ext>
            </a:extLst>
          </p:cNvPr>
          <p:cNvSpPr txBox="1"/>
          <p:nvPr/>
        </p:nvSpPr>
        <p:spPr>
          <a:xfrm>
            <a:off x="6312790" y="5419622"/>
            <a:ext cx="63150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</a:rPr>
              <a:t>Presented by,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</a:rPr>
              <a:t>Jerome Albert A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</a:rPr>
              <a:t>2023617030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</a:rPr>
              <a:t>M.E(VLSI DESIGN AND EMBEDDED SYSTEMS)</a:t>
            </a:r>
          </a:p>
        </p:txBody>
      </p:sp>
    </p:spTree>
    <p:extLst>
      <p:ext uri="{BB962C8B-B14F-4D97-AF65-F5344CB8AC3E}">
        <p14:creationId xmlns:p14="http://schemas.microsoft.com/office/powerpoint/2010/main" val="28230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 4 Computer, Model B, 4GB RAM : Amazon.in: Computers &amp;  Accessories">
            <a:extLst>
              <a:ext uri="{FF2B5EF4-FFF2-40B4-BE49-F238E27FC236}">
                <a16:creationId xmlns:a16="http://schemas.microsoft.com/office/drawing/2014/main" id="{0FC023BB-F8E8-C30A-EA77-CD310EE2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21" y="1203078"/>
            <a:ext cx="2647540" cy="171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D9F2-EAA3-F6F4-69B3-190A053D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0"/>
          <a:stretch/>
        </p:blipFill>
        <p:spPr>
          <a:xfrm>
            <a:off x="503505" y="2582874"/>
            <a:ext cx="2040830" cy="91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0E52C-1DDE-6F86-D11D-285A6871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87" y="2500993"/>
            <a:ext cx="1615168" cy="1076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935460-5BFD-35C2-56FA-5E7A63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266" y="2383332"/>
            <a:ext cx="1250807" cy="1194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998094-C3E1-B3FD-B287-B5122FB22577}"/>
              </a:ext>
            </a:extLst>
          </p:cNvPr>
          <p:cNvSpPr/>
          <p:nvPr/>
        </p:nvSpPr>
        <p:spPr>
          <a:xfrm>
            <a:off x="4934828" y="2571749"/>
            <a:ext cx="2000250" cy="9130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Cochlea Inspired Processing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410AB-D0C8-1FEB-DAA3-6F773FCA2049}"/>
              </a:ext>
            </a:extLst>
          </p:cNvPr>
          <p:cNvSpPr/>
          <p:nvPr/>
        </p:nvSpPr>
        <p:spPr>
          <a:xfrm>
            <a:off x="5116582" y="4136570"/>
            <a:ext cx="1636742" cy="6313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 extraction STFT,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spectogram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rms…etc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C4907-8525-8BB1-7654-7C5C0CACF8AB}"/>
              </a:ext>
            </a:extLst>
          </p:cNvPr>
          <p:cNvSpPr/>
          <p:nvPr/>
        </p:nvSpPr>
        <p:spPr>
          <a:xfrm>
            <a:off x="5111102" y="5406519"/>
            <a:ext cx="1636742" cy="6313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Gammatone Filter Bank(frequency decomposition)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8506BA-9F12-A1CB-C3C3-E9F0CEAFA707}"/>
              </a:ext>
            </a:extLst>
          </p:cNvPr>
          <p:cNvSpPr/>
          <p:nvPr/>
        </p:nvSpPr>
        <p:spPr>
          <a:xfrm>
            <a:off x="7627047" y="2571748"/>
            <a:ext cx="2000250" cy="9130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Spiking Full subnet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b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(GSN)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8CBE6-07E5-D6F8-A0B2-48EBADBB7FF3}"/>
              </a:ext>
            </a:extLst>
          </p:cNvPr>
          <p:cNvSpPr/>
          <p:nvPr/>
        </p:nvSpPr>
        <p:spPr>
          <a:xfrm>
            <a:off x="7808801" y="4136570"/>
            <a:ext cx="1636742" cy="6313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 discriminator Loss function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0E8F90-0978-6860-A689-F162AD4FD0AD}"/>
              </a:ext>
            </a:extLst>
          </p:cNvPr>
          <p:cNvSpPr/>
          <p:nvPr/>
        </p:nvSpPr>
        <p:spPr>
          <a:xfrm>
            <a:off x="2579914" y="2949866"/>
            <a:ext cx="586711" cy="179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B6C932-6CB3-A10B-8BF4-4A157F32D9AE}"/>
              </a:ext>
            </a:extLst>
          </p:cNvPr>
          <p:cNvSpPr/>
          <p:nvPr/>
        </p:nvSpPr>
        <p:spPr>
          <a:xfrm>
            <a:off x="4324229" y="2939804"/>
            <a:ext cx="502302" cy="189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8B803C7-33A1-5ADA-EB1A-06C1804085BE}"/>
              </a:ext>
            </a:extLst>
          </p:cNvPr>
          <p:cNvSpPr/>
          <p:nvPr/>
        </p:nvSpPr>
        <p:spPr>
          <a:xfrm>
            <a:off x="6987707" y="2949866"/>
            <a:ext cx="586711" cy="179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E0D900-7EE5-C428-2C2F-38EAE802F75A}"/>
              </a:ext>
            </a:extLst>
          </p:cNvPr>
          <p:cNvSpPr/>
          <p:nvPr/>
        </p:nvSpPr>
        <p:spPr>
          <a:xfrm rot="5400000">
            <a:off x="5552083" y="3733154"/>
            <a:ext cx="586711" cy="179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6BA94A7-CDC4-01AE-9CE1-7C74B051735B}"/>
              </a:ext>
            </a:extLst>
          </p:cNvPr>
          <p:cNvSpPr/>
          <p:nvPr/>
        </p:nvSpPr>
        <p:spPr>
          <a:xfrm rot="5400000">
            <a:off x="5594144" y="4978540"/>
            <a:ext cx="489968" cy="179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A4D3C-AB90-27E5-D4E2-A2469654EDBC}"/>
              </a:ext>
            </a:extLst>
          </p:cNvPr>
          <p:cNvSpPr txBox="1"/>
          <p:nvPr/>
        </p:nvSpPr>
        <p:spPr>
          <a:xfrm>
            <a:off x="1245852" y="3537179"/>
            <a:ext cx="114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6DE242-762D-367B-3355-1D4F1C2BE5B8}"/>
              </a:ext>
            </a:extLst>
          </p:cNvPr>
          <p:cNvSpPr txBox="1"/>
          <p:nvPr/>
        </p:nvSpPr>
        <p:spPr>
          <a:xfrm>
            <a:off x="2949787" y="3537179"/>
            <a:ext cx="192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I2S MEMS Microphone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5AAEE-E8B5-7143-9A12-3236AA6148F7}"/>
              </a:ext>
            </a:extLst>
          </p:cNvPr>
          <p:cNvSpPr txBox="1"/>
          <p:nvPr/>
        </p:nvSpPr>
        <p:spPr>
          <a:xfrm>
            <a:off x="8060544" y="1248654"/>
            <a:ext cx="1921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D2C893-C126-4B2B-2CA7-64458A24F675}"/>
              </a:ext>
            </a:extLst>
          </p:cNvPr>
          <p:cNvCxnSpPr/>
          <p:nvPr/>
        </p:nvCxnSpPr>
        <p:spPr>
          <a:xfrm>
            <a:off x="4887086" y="6162027"/>
            <a:ext cx="4864152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59251A-CD1D-8ADB-44D0-AFE14315D086}"/>
              </a:ext>
            </a:extLst>
          </p:cNvPr>
          <p:cNvCxnSpPr/>
          <p:nvPr/>
        </p:nvCxnSpPr>
        <p:spPr>
          <a:xfrm>
            <a:off x="4871443" y="2232757"/>
            <a:ext cx="4864152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F41D7A-2179-DA1C-9150-DD19F45DE6F7}"/>
              </a:ext>
            </a:extLst>
          </p:cNvPr>
          <p:cNvCxnSpPr>
            <a:cxnSpLocks/>
          </p:cNvCxnSpPr>
          <p:nvPr/>
        </p:nvCxnSpPr>
        <p:spPr>
          <a:xfrm>
            <a:off x="4862110" y="2274332"/>
            <a:ext cx="0" cy="388769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B0BB48-3409-6F54-EC74-6CD3230B52FC}"/>
              </a:ext>
            </a:extLst>
          </p:cNvPr>
          <p:cNvSpPr txBox="1"/>
          <p:nvPr/>
        </p:nvSpPr>
        <p:spPr>
          <a:xfrm>
            <a:off x="10370012" y="3529313"/>
            <a:ext cx="147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output through speaker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F1EBB4-D9F4-6D73-9701-B8E556FD0955}"/>
              </a:ext>
            </a:extLst>
          </p:cNvPr>
          <p:cNvCxnSpPr>
            <a:cxnSpLocks/>
          </p:cNvCxnSpPr>
          <p:nvPr/>
        </p:nvCxnSpPr>
        <p:spPr>
          <a:xfrm>
            <a:off x="9735595" y="2232757"/>
            <a:ext cx="0" cy="388769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EB0BA25-2E9D-2B70-9D19-46AFB54224C2}"/>
              </a:ext>
            </a:extLst>
          </p:cNvPr>
          <p:cNvSpPr txBox="1"/>
          <p:nvPr/>
        </p:nvSpPr>
        <p:spPr>
          <a:xfrm>
            <a:off x="5715720" y="3635757"/>
            <a:ext cx="3206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Algorithm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A752C5-343C-0296-5A42-E2EDDA6CBCE1}"/>
              </a:ext>
            </a:extLst>
          </p:cNvPr>
          <p:cNvSpPr txBox="1"/>
          <p:nvPr/>
        </p:nvSpPr>
        <p:spPr>
          <a:xfrm>
            <a:off x="3048000" y="1801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</a:rPr>
              <a:t>BLOCK DIAGRAM</a:t>
            </a:r>
            <a:endParaRPr lang="en-IN" sz="3600" b="1" dirty="0"/>
          </a:p>
        </p:txBody>
      </p:sp>
      <p:pic>
        <p:nvPicPr>
          <p:cNvPr id="39" name="Picture 2" descr="Madras Institute of Technology - Wikipedia">
            <a:extLst>
              <a:ext uri="{FF2B5EF4-FFF2-40B4-BE49-F238E27FC236}">
                <a16:creationId xmlns:a16="http://schemas.microsoft.com/office/drawing/2014/main" id="{7B41AD58-FC49-A522-6208-2DDF83A9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25D04162-B9DA-F02E-E2A1-9BDDBCE8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FB9B0-4DE6-01A7-A963-F2EB7CE7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A8D2E-3D2C-EC23-3AB6-3AE8B999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10</a:t>
            </a:fld>
            <a:endParaRPr lang="en-IN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8432B1BA-7D86-6194-05F8-6F6458CFF149}"/>
              </a:ext>
            </a:extLst>
          </p:cNvPr>
          <p:cNvSpPr/>
          <p:nvPr/>
        </p:nvSpPr>
        <p:spPr>
          <a:xfrm rot="5400000" flipH="1">
            <a:off x="4304158" y="1139794"/>
            <a:ext cx="640260" cy="1921655"/>
          </a:xfrm>
          <a:prstGeom prst="bentUpArrow">
            <a:avLst>
              <a:gd name="adj1" fmla="val 147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EB2F2D12-A441-015B-C29E-97253573C22F}"/>
              </a:ext>
            </a:extLst>
          </p:cNvPr>
          <p:cNvSpPr/>
          <p:nvPr/>
        </p:nvSpPr>
        <p:spPr>
          <a:xfrm>
            <a:off x="8573905" y="3529313"/>
            <a:ext cx="172648" cy="5788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F43AC3-6A9C-B173-740D-627DD37FD68D}"/>
              </a:ext>
            </a:extLst>
          </p:cNvPr>
          <p:cNvSpPr/>
          <p:nvPr/>
        </p:nvSpPr>
        <p:spPr>
          <a:xfrm>
            <a:off x="9816964" y="2918684"/>
            <a:ext cx="502302" cy="189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1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/>
      <p:bldP spid="27" grpId="0"/>
      <p:bldP spid="28" grpId="0"/>
      <p:bldP spid="37" grpId="0"/>
      <p:bldP spid="36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893456-EACB-8DDB-4470-676531D9EE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106937"/>
              </p:ext>
            </p:extLst>
          </p:nvPr>
        </p:nvGraphicFramePr>
        <p:xfrm>
          <a:off x="1632620" y="1561631"/>
          <a:ext cx="8926760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237CBF5-68DB-E989-DE6E-2C633AAAE54E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5" name="Picture 4" descr="Madras Institute of Technology - Wikipedia">
            <a:extLst>
              <a:ext uri="{FF2B5EF4-FFF2-40B4-BE49-F238E27FC236}">
                <a16:creationId xmlns:a16="http://schemas.microsoft.com/office/drawing/2014/main" id="{7649E9CF-DB94-A5B4-42DF-A1379499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A1073C1-E145-3EAB-E4D7-B2EDA550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045F2-845F-A92E-AF41-9F77BB82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9A6FB-875A-F8A9-5535-3CE40D3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57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45D58-B2A2-5D78-DB85-E3EFBA24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A25CB-FE89-8C15-328F-A6DB2B4D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5BC20-262F-874E-08CC-DD9B40AA4D33}"/>
              </a:ext>
            </a:extLst>
          </p:cNvPr>
          <p:cNvSpPr txBox="1"/>
          <p:nvPr/>
        </p:nvSpPr>
        <p:spPr>
          <a:xfrm>
            <a:off x="1372711" y="2128392"/>
            <a:ext cx="99810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Speech-Priority Filtering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prioritizes enhancing speech while reducing background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if no speech is detected, the algorithm does not aggressively suppress all background sounds. Instead, it can be adjusted to maintain awareness of loud, sudden noises.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Noise Suppression (Threshold-Based Approach):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cochlea-inspired processing decomposes sound into frequency bands.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Sudden loud sounds (e.g., a horn, siren, or emergency alert) have distinct energy spikes in specific frequency bands.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be done by setting a dynamic threshold.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34FC9F-8617-4913-5797-9B88A8DCF31B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16" name="Picture 15" descr="Madras Institute of Technology - Wikipedia">
            <a:extLst>
              <a:ext uri="{FF2B5EF4-FFF2-40B4-BE49-F238E27FC236}">
                <a16:creationId xmlns:a16="http://schemas.microsoft.com/office/drawing/2014/main" id="{180191C5-B5FE-0651-47E9-CD5814E3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10FDC4AF-676B-B9EB-9C12-FD4A4397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7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75E466-B9D0-C65F-514C-C2D498BC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6215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PIPELINE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40977E-C52F-8583-1E7A-E5A0D4EA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Noisy and Clean Audio Processing Steps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Techniques Used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Feature Extraction: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RMS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(RMS) used for energy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signal normalization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Loudness Normalization: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Normalization &amp; RMS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consistent volume across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RMS Calculation: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speech &amp; noise energy separately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ABEEE-E2DE-E7F9-B2BF-B527D611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25C7-D8B9-2006-6125-882B74E5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13</a:t>
            </a:fld>
            <a:endParaRPr lang="en-IN"/>
          </a:p>
        </p:txBody>
      </p:sp>
      <p:pic>
        <p:nvPicPr>
          <p:cNvPr id="15" name="Picture 14" descr="Madras Institute of Technology - Wikipedia">
            <a:extLst>
              <a:ext uri="{FF2B5EF4-FFF2-40B4-BE49-F238E27FC236}">
                <a16:creationId xmlns:a16="http://schemas.microsoft.com/office/drawing/2014/main" id="{9E47767F-F946-CD4A-DE3F-5D3CAFED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068731C9-2C3C-D366-E38E-8A78D874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4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04BA-4CAB-6DE4-0236-F57F9D67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56DC-EA14-3659-FF08-5A6E8EA5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14</a:t>
            </a:fld>
            <a:endParaRPr lang="en-IN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5C35DAF7-7C2C-4ED9-77AE-DB55FD74F5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6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PIPELINE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Madras Institute of Technology - Wikipedia">
            <a:extLst>
              <a:ext uri="{FF2B5EF4-FFF2-40B4-BE49-F238E27FC236}">
                <a16:creationId xmlns:a16="http://schemas.microsoft.com/office/drawing/2014/main" id="{50A10497-4500-7063-EC2A-772FDB89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944B3FC-5565-FBB0-39C7-0E90020B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28AF265B-FD20-0C5C-CA5B-08920F370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1406880"/>
            <a:ext cx="1066255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Spectral Analysis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Short-Time Fourier Transform (STFT)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magnitude, phase, real, and imaginary components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analyze frequency domain representation of speech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Ideal Ratio Mask 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speech enhancement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Compressed &amp; decompressed for noise suppression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Feature Transformations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Segmental RMS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over time to improve dynamic range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Gain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Adjusts the signal-to-noise ratio for better enhancement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to -26 dB FS for loudness consistency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9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3FD23-47C5-A404-D830-429FBE9F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151CE-8B93-6869-1C1C-C3C1FC46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15</a:t>
            </a:fld>
            <a:endParaRPr lang="en-IN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152392D-DCAA-0D46-F635-6C17F5D0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11235"/>
            <a:ext cx="10515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Activity Detection &amp; Band Dropping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 Activity Detector (VAD)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Identifies active speech frames vs silence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Dropped Band Processing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Removes unwanted noise components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in robust feature extraction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Ideal Ratio Masking (IRM)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 &amp; Noise Masks Generated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separate speech from noise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enhancement in the SNN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Multiplication with Decomposed Features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speech by reconstructing frequency component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067EDEC7-DDD6-25F3-E38C-E70618355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6215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PIPELINE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Madras Institute of Technology - Wikipedia">
            <a:extLst>
              <a:ext uri="{FF2B5EF4-FFF2-40B4-BE49-F238E27FC236}">
                <a16:creationId xmlns:a16="http://schemas.microsoft.com/office/drawing/2014/main" id="{95178DA6-6598-C8FD-03AB-D6013D5F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1A30425C-7684-D3F5-AEB7-D91236F04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20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B7C9E-8BB6-4BB2-D261-B28A9D15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5BD61-DA25-F316-40BE-F4F11050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16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68844-7692-408E-C9C7-A2B0A128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4" y="2095424"/>
            <a:ext cx="4575494" cy="207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20C45-B327-D3A9-E9E4-DDD2037A0872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PROCESSING-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FEATURE EXTRACTION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82B088AF-AC77-5437-2994-6004AB40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0BC08-9ECA-F163-2573-1D76B76B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0066B9-99C8-78FC-A602-C521ACED8312}"/>
              </a:ext>
            </a:extLst>
          </p:cNvPr>
          <p:cNvSpPr txBox="1"/>
          <p:nvPr/>
        </p:nvSpPr>
        <p:spPr>
          <a:xfrm>
            <a:off x="5640162" y="2136338"/>
            <a:ext cx="63150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 comparison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vs. Clean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audio.</a:t>
            </a:r>
          </a:p>
          <a:p>
            <a:pPr algn="just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waveform represents the amplitude variations over time.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audio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(blue) shows more fluctuations due to external interference.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audio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(orange) represents the original speech signal without added noise.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step is crucial for analyzing the characteristics of both signals before further processing.</a:t>
            </a:r>
          </a:p>
        </p:txBody>
      </p:sp>
    </p:spTree>
    <p:extLst>
      <p:ext uri="{BB962C8B-B14F-4D97-AF65-F5344CB8AC3E}">
        <p14:creationId xmlns:p14="http://schemas.microsoft.com/office/powerpoint/2010/main" val="107455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202C6-5653-16D8-F8D3-DE233905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E0AE8-2614-6D22-6C9E-967494B4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17</a:t>
            </a:fld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53EBD5-DAB9-DE3D-5537-6118ADDE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" y="2519357"/>
            <a:ext cx="5561440" cy="254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F02574-DEA1-3192-3B5B-44E7FEECD17E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PROCESSING-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FEATURE EXTRACTION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5DECFD8B-38B7-7228-040C-AD59B760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D27EB-BF37-A0B8-AC2A-1B25FE73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50149-2F8E-61FF-EC4B-5A94BF2187F2}"/>
              </a:ext>
            </a:extLst>
          </p:cNvPr>
          <p:cNvSpPr txBox="1"/>
          <p:nvPr/>
        </p:nvSpPr>
        <p:spPr>
          <a:xfrm>
            <a:off x="5688196" y="2288379"/>
            <a:ext cx="61255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Spectrogram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Noisy vs. Clean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audio.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spectrogram visualizes the frequency distribution of both signals over time.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noisy spectrogram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contains additional frequency components introduced by noise.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spectrogram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original speech signal.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helps in understanding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 composition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both signals before applying further transformations.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step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insights into the spectral characteristics of noisy and clean audio.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3BA5A-51C6-6643-1115-A4708E04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C7918-FFF3-E371-6884-3A8BDD6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18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82EBAA-60AB-57B1-E253-9F9E973F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" y="1450247"/>
            <a:ext cx="3875788" cy="23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1F3A0E-205B-F702-84A8-2360B0A844C8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PROCESSING-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BARK-FILTER FEATURE EXTRACTION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D88F137C-06D7-F769-26CC-D7F7616B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60760-85B4-1E9F-2FA9-CB80F9FF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5CB53-17E0-0811-87A2-2C3E9EFC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" y="3963666"/>
            <a:ext cx="3851500" cy="228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A2C47-C4E9-6F56-0470-727E7762720B}"/>
              </a:ext>
            </a:extLst>
          </p:cNvPr>
          <p:cNvSpPr txBox="1"/>
          <p:nvPr/>
        </p:nvSpPr>
        <p:spPr>
          <a:xfrm rot="10800000" flipV="1">
            <a:off x="4704005" y="1737243"/>
            <a:ext cx="707773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Spectrograms: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strength of a frequency component at a given time.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Bright yellow regions (~20+ dB):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High-energy parts of speech.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blue regions (~0-5 dB):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Low-energy regions.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Spectrogram: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spectrogram is extracted from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noisy speech signal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applying the Bark filter.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is more spread out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high-energy artifacts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(unwanted noise)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Spectrogram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spectrogram is extracted from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speech signal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applying the Bark filter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structure is more clearly defined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(bright regions) more prominent.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high-frequency noise is significantly reduced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speech components more distinct. </a:t>
            </a:r>
          </a:p>
        </p:txBody>
      </p:sp>
    </p:spTree>
    <p:extLst>
      <p:ext uri="{BB962C8B-B14F-4D97-AF65-F5344CB8AC3E}">
        <p14:creationId xmlns:p14="http://schemas.microsoft.com/office/powerpoint/2010/main" val="117587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4DD03-AC43-80EA-F9E1-A12C877D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F69E2-4444-9118-94E8-E5A430A8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19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D6F950-D194-8360-0210-61B9D5E1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4" y="1543961"/>
            <a:ext cx="3602252" cy="214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608F1AE-5B4A-260E-521A-AC5B2D01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5" y="3709857"/>
            <a:ext cx="3602252" cy="226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01100D-76C0-C3FB-3E88-6E23748A6FE4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PROCESSING-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BARK-FILTER FEATURE EXTRACTION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3CCBAAE1-8030-A5CD-A96E-9909D4F6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BE7B0-960C-375B-29CB-1D6D69E1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C5062-71AB-76BC-2321-756B939FEDA7}"/>
              </a:ext>
            </a:extLst>
          </p:cNvPr>
          <p:cNvSpPr txBox="1"/>
          <p:nvPr/>
        </p:nvSpPr>
        <p:spPr>
          <a:xfrm>
            <a:off x="4659767" y="1450247"/>
            <a:ext cx="63150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Ratio Mask from Bark Filtered Outputs: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Ratio Mask (Speech)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mask is used in speech enhancement to retain speech-dominant regions and suppress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Brighter regions (yellow/orange) indicate time-frequency areas where speech is dominant.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Darker areas represent regions where noise dominates, meaning these areas should be suppressed.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Ratio Mask (Noise)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mask highlights time-frequency regions where noise dominates.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Brighter regions correspond to areas with high noise energy, while darker regions indicate parts of the spectrum where noise is minimal.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mask is complementary to the speech mask and is used in noise suppression models.</a:t>
            </a:r>
          </a:p>
        </p:txBody>
      </p:sp>
    </p:spTree>
    <p:extLst>
      <p:ext uri="{BB962C8B-B14F-4D97-AF65-F5344CB8AC3E}">
        <p14:creationId xmlns:p14="http://schemas.microsoft.com/office/powerpoint/2010/main" val="108594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7B51-C619-A37A-F3D0-98618246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ECCE-4FFC-214F-07A8-FB5308633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Hearing loss affects millions of people worldwide, Traditional hearing aids amplify all sounds, including background noise, making speech comprehension difficult in noisy environments.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 issue, neuromorphic computing and cochlea-inspired signal processing offer a promising approach to enhance speech clarity while reducing background noise in real time.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 neuromorphic hearing aid that utilizes Spiking Neural Networks (SNNs) for real-time noise suppression and speech recognition. Inspired by the human cochlea.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microcontroller will serve as the processing unit, interfacing with an I2S MEMS microphone for real-time audio capture and a speaker/earphone for output.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Madras Institute of Technology - Wikipedia">
            <a:extLst>
              <a:ext uri="{FF2B5EF4-FFF2-40B4-BE49-F238E27FC236}">
                <a16:creationId xmlns:a16="http://schemas.microsoft.com/office/drawing/2014/main" id="{E50A18C4-40C8-CFBE-7D07-B162AE8C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964E69C-529E-C9F5-3B69-228ECB88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4F1AE3-6377-4180-8980-6A310D0E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0997EF-86C7-9D08-FF49-0DBCB6DC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22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90D38-EF19-45B9-2053-C4D7D041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30B1B-C8E0-2B23-11C8-EC142DB3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20</a:t>
            </a:fld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A7807A-F118-E8F2-A480-E1B6686B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7" y="1991087"/>
            <a:ext cx="4228074" cy="28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9B63C-F470-0827-B232-FBF5AE2FF0E3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PROCESSING-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BARK-FILTER FEATURE EXTRACTION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6F2F8506-2AC6-E096-A8E1-18232D7A0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18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C208F-9AE3-ACE9-4589-111A27E1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325B7C-F5C3-7482-0DDF-6B321723C6F0}"/>
              </a:ext>
            </a:extLst>
          </p:cNvPr>
          <p:cNvSpPr txBox="1"/>
          <p:nvPr/>
        </p:nvSpPr>
        <p:spPr>
          <a:xfrm>
            <a:off x="4826442" y="1795908"/>
            <a:ext cx="631333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PEAKS AND VALLEY DISTRIBUTION: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signal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follows a smoother and more structured pattern, indicating a well-preserved spectral envelope.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noisy signal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more fluctuations and distortions, meaning the noise introduces irregularities in frequency components.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Peaks (Dots):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dominant frequency components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Valleys (Green X-marks):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weaker spectral regions where energy is minimal.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noisy signal deviates significantly from the clean signal, meaning background noise is distorting speech-relevant features.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between clean and noisy peaks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information loss due to noise.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2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7E8F5-150D-8774-1D82-63C4536E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8A599-A906-6B30-5DE4-32B01C72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21</a:t>
            </a:fld>
            <a:endParaRPr lang="en-IN"/>
          </a:p>
        </p:txBody>
      </p:sp>
      <p:pic>
        <p:nvPicPr>
          <p:cNvPr id="9" name="Picture 8" descr="Madras Institute of Technology - Wikipedia">
            <a:extLst>
              <a:ext uri="{FF2B5EF4-FFF2-40B4-BE49-F238E27FC236}">
                <a16:creationId xmlns:a16="http://schemas.microsoft.com/office/drawing/2014/main" id="{493C5295-9988-988D-D1F0-AD04D21D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18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1DE53DD-E3E6-4931-7604-C545704FEF3B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CONFIGURATION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B5D556-5AE5-12E8-EDE8-5DDD6908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7C625-7E20-E390-9D75-211825E40E87}"/>
              </a:ext>
            </a:extLst>
          </p:cNvPr>
          <p:cNvSpPr txBox="1"/>
          <p:nvPr/>
        </p:nvSpPr>
        <p:spPr>
          <a:xfrm>
            <a:off x="742950" y="1585813"/>
            <a:ext cx="8043217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 and STFT Parameters: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The model uses a sampling rate of 16 kHz with STFT settings of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n_fft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=512 to process audio input.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Band Configuration: 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Uses 64 filter bank frequencies and separates the spectrum using frequency cutoffs at 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[32, 128, 192], organizing it into sub-bands for more focused processing.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Model Type: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model applies a GSU (Gated Spiking Unit) as the main sequence model to capture temporal features effectively.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Sub-Band and Full-Band Network Architecture: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Both sub-band (SB) and full-band (FB) networks are used with dedicated hidden size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subband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=256, and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fullband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320 are configurations for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frequencies.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filters to split the frequency spectrum of your audio into 64 bands.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range from 0 Hz to Nyquist frequency(8000,since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=16000),each filter roughly covers a frequency band of about 125 Hz (8000 / 64).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1E0666-00B4-8004-2079-51819ECB3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71469" r="14508" b="12162"/>
          <a:stretch/>
        </p:blipFill>
        <p:spPr bwMode="auto">
          <a:xfrm>
            <a:off x="8797960" y="4078636"/>
            <a:ext cx="2731406" cy="2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086B64-6BB6-2909-85FB-DB5087C8F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37694" r="14154" b="31195"/>
          <a:stretch/>
        </p:blipFill>
        <p:spPr bwMode="auto">
          <a:xfrm>
            <a:off x="8786167" y="3396708"/>
            <a:ext cx="2743199" cy="54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B25F6C6-A8FD-AC2C-A78E-0B1E4D33C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8415" r="13977" b="58278"/>
          <a:stretch/>
        </p:blipFill>
        <p:spPr bwMode="auto">
          <a:xfrm>
            <a:off x="8786166" y="2666409"/>
            <a:ext cx="2743200" cy="57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88C20E-82BF-3ABE-3809-12CC87C01514}"/>
              </a:ext>
            </a:extLst>
          </p:cNvPr>
          <p:cNvSpPr txBox="1"/>
          <p:nvPr/>
        </p:nvSpPr>
        <p:spPr>
          <a:xfrm>
            <a:off x="8605542" y="4333564"/>
            <a:ext cx="330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Separation of Input for sub band </a:t>
            </a:r>
          </a:p>
        </p:txBody>
      </p:sp>
    </p:spTree>
    <p:extLst>
      <p:ext uri="{BB962C8B-B14F-4D97-AF65-F5344CB8AC3E}">
        <p14:creationId xmlns:p14="http://schemas.microsoft.com/office/powerpoint/2010/main" val="212299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E90DFA-7C59-1694-4B16-AAC94D5D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762E3-6B8D-0B71-F606-A310CBED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22</a:t>
            </a:fld>
            <a:endParaRPr lang="en-IN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ABAAC83-C126-4CF5-F01C-A44F65C6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70" y="1344167"/>
            <a:ext cx="3425273" cy="255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823EEF-4972-FCDE-56F1-A65F0F2B4CF4}"/>
              </a:ext>
            </a:extLst>
          </p:cNvPr>
          <p:cNvSpPr txBox="1">
            <a:spLocks/>
          </p:cNvSpPr>
          <p:nvPr/>
        </p:nvSpPr>
        <p:spPr>
          <a:xfrm>
            <a:off x="928417" y="348704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DNSMOS METRICS</a:t>
            </a:r>
          </a:p>
        </p:txBody>
      </p:sp>
      <p:pic>
        <p:nvPicPr>
          <p:cNvPr id="6" name="Picture 5" descr="Madras Institute of Technology - Wikipedia">
            <a:extLst>
              <a:ext uri="{FF2B5EF4-FFF2-40B4-BE49-F238E27FC236}">
                <a16:creationId xmlns:a16="http://schemas.microsoft.com/office/drawing/2014/main" id="{8BF8C961-13BF-EB98-4798-5B400ECE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A2187-9048-C63A-A5E9-046DB076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841BE-B343-56B5-8312-6A559BA267E2}"/>
              </a:ext>
            </a:extLst>
          </p:cNvPr>
          <p:cNvSpPr txBox="1"/>
          <p:nvPr/>
        </p:nvSpPr>
        <p:spPr>
          <a:xfrm>
            <a:off x="857520" y="3840169"/>
            <a:ext cx="110266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improves overall speech quality (OVRL) significantly.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background noise reduction (BAK) is highly improved, indicating strong noise suppression.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quality (SIG) remains stable, ensuring the voice remains natural.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Spiking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FullSubNet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successfully enhances speech by reducing background noise while maintaining speech clarity.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DNSMOS evaluation confirms significant improvement in perceptual speech quality.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078A0F-EBB4-0A02-9358-936DD284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39082"/>
              </p:ext>
            </p:extLst>
          </p:nvPr>
        </p:nvGraphicFramePr>
        <p:xfrm>
          <a:off x="857520" y="1777404"/>
          <a:ext cx="6058806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602">
                  <a:extLst>
                    <a:ext uri="{9D8B030D-6E8A-4147-A177-3AD203B41FA5}">
                      <a16:colId xmlns:a16="http://schemas.microsoft.com/office/drawing/2014/main" val="1048501258"/>
                    </a:ext>
                  </a:extLst>
                </a:gridCol>
                <a:gridCol w="2019602">
                  <a:extLst>
                    <a:ext uri="{9D8B030D-6E8A-4147-A177-3AD203B41FA5}">
                      <a16:colId xmlns:a16="http://schemas.microsoft.com/office/drawing/2014/main" val="1327244846"/>
                    </a:ext>
                  </a:extLst>
                </a:gridCol>
                <a:gridCol w="2019602">
                  <a:extLst>
                    <a:ext uri="{9D8B030D-6E8A-4147-A177-3AD203B41FA5}">
                      <a16:colId xmlns:a16="http://schemas.microsoft.com/office/drawing/2014/main" val="131172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DNSMOS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NOISY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TRAINING ENHANCEMENT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8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2.111115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3.30644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3.719177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3.88166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1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1.631128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3.59658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08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42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30B388-8B17-C93A-4D0D-42136FBE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17B3D-8481-67E0-B39A-3C77E4FA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23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5523FA-F03C-4089-A29C-A147F65E748F}"/>
              </a:ext>
            </a:extLst>
          </p:cNvPr>
          <p:cNvSpPr txBox="1">
            <a:spLocks/>
          </p:cNvSpPr>
          <p:nvPr/>
        </p:nvSpPr>
        <p:spPr>
          <a:xfrm>
            <a:off x="928417" y="348704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SI-SNR METRICS</a:t>
            </a:r>
          </a:p>
        </p:txBody>
      </p:sp>
      <p:pic>
        <p:nvPicPr>
          <p:cNvPr id="5" name="Picture 4" descr="Madras Institute of Technology - Wikipedia">
            <a:extLst>
              <a:ext uri="{FF2B5EF4-FFF2-40B4-BE49-F238E27FC236}">
                <a16:creationId xmlns:a16="http://schemas.microsoft.com/office/drawing/2014/main" id="{94039297-F5F2-F0B7-50F8-5B6EC1C8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C338-B204-633C-8590-A22B5DFA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31D3C8-EF24-DB79-6467-00F881DA7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29986"/>
              </p:ext>
            </p:extLst>
          </p:nvPr>
        </p:nvGraphicFramePr>
        <p:xfrm>
          <a:off x="1630228" y="1801521"/>
          <a:ext cx="9430500" cy="1453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625">
                  <a:extLst>
                    <a:ext uri="{9D8B030D-6E8A-4147-A177-3AD203B41FA5}">
                      <a16:colId xmlns:a16="http://schemas.microsoft.com/office/drawing/2014/main" val="3640770672"/>
                    </a:ext>
                  </a:extLst>
                </a:gridCol>
                <a:gridCol w="2357625">
                  <a:extLst>
                    <a:ext uri="{9D8B030D-6E8A-4147-A177-3AD203B41FA5}">
                      <a16:colId xmlns:a16="http://schemas.microsoft.com/office/drawing/2014/main" val="3003712899"/>
                    </a:ext>
                  </a:extLst>
                </a:gridCol>
                <a:gridCol w="2357625">
                  <a:extLst>
                    <a:ext uri="{9D8B030D-6E8A-4147-A177-3AD203B41FA5}">
                      <a16:colId xmlns:a16="http://schemas.microsoft.com/office/drawing/2014/main" val="27026711"/>
                    </a:ext>
                  </a:extLst>
                </a:gridCol>
                <a:gridCol w="2357625">
                  <a:extLst>
                    <a:ext uri="{9D8B030D-6E8A-4147-A177-3AD203B41FA5}">
                      <a16:colId xmlns:a16="http://schemas.microsoft.com/office/drawing/2014/main" val="4203673781"/>
                    </a:ext>
                  </a:extLst>
                </a:gridCol>
              </a:tblGrid>
              <a:tr h="828572"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SI-SNR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ENHANCEMENT (</a:t>
                      </a:r>
                      <a:r>
                        <a:rPr lang="en-GB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ENHANCEMENT (</a:t>
                      </a:r>
                      <a:r>
                        <a:rPr lang="en-GB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SI-</a:t>
                      </a:r>
                      <a:r>
                        <a:rPr lang="en-GB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SNRi</a:t>
                      </a:r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GB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en-GB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3270"/>
                  </a:ext>
                </a:extLst>
              </a:tr>
              <a:tr h="6251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14.45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6.56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3348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0542EFC-6C85-4579-6D12-F8DCC0B49C14}"/>
              </a:ext>
            </a:extLst>
          </p:cNvPr>
          <p:cNvSpPr txBox="1"/>
          <p:nvPr/>
        </p:nvSpPr>
        <p:spPr>
          <a:xfrm>
            <a:off x="811998" y="3429000"/>
            <a:ext cx="110669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Quality (Before Enhancement):   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speech signal had a SI-SNR (Scale-Invariant Signal-to-Noise Ratio) of 7.89 dB, indicating moderate quality and presence of noise.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Quality (After Enhancement):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After applying the enhancement method, the SI-SNR improved to 14.45 dB, showing a clear gain in speech clarity.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SI-SNR Improvement: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SI-SNR increased by 6.56 dB, which reflects a significant enhancement in signal quality and intelligibility.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Enhancement: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substantial SI-SNR gain confirms the effectiveness of the speech enhancement technique in reducing noise and improving audio quality.</a:t>
            </a:r>
          </a:p>
        </p:txBody>
      </p:sp>
    </p:spTree>
    <p:extLst>
      <p:ext uri="{BB962C8B-B14F-4D97-AF65-F5344CB8AC3E}">
        <p14:creationId xmlns:p14="http://schemas.microsoft.com/office/powerpoint/2010/main" val="854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CE4CD3-0F11-2B6F-A7D6-55224ECA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Neuromorphic Hearing Aid with Real time Noise Suppression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A22CE-D663-9A3F-BDD0-DDEEF0B2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878454-B796-120F-084A-5757D339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7" y="1469641"/>
            <a:ext cx="4614533" cy="223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67FF9D-687B-CA87-3DCF-FD5A1181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5" y="3700283"/>
            <a:ext cx="5054175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F35CB7D-7720-05B6-D785-32BB169916C4}"/>
              </a:ext>
            </a:extLst>
          </p:cNvPr>
          <p:cNvSpPr txBox="1">
            <a:spLocks/>
          </p:cNvSpPr>
          <p:nvPr/>
        </p:nvSpPr>
        <p:spPr>
          <a:xfrm>
            <a:off x="838200" y="334942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NOISY AND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AUDIO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Madras Institute of Technology - Wikipedia">
            <a:extLst>
              <a:ext uri="{FF2B5EF4-FFF2-40B4-BE49-F238E27FC236}">
                <a16:creationId xmlns:a16="http://schemas.microsoft.com/office/drawing/2014/main" id="{E3397093-50C8-689B-9CFE-2857C2DE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816F6-F0EE-8C59-2795-A87A5869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52895E-53E0-B94F-E80A-C1384F4111AA}"/>
              </a:ext>
            </a:extLst>
          </p:cNvPr>
          <p:cNvSpPr txBox="1"/>
          <p:nvPr/>
        </p:nvSpPr>
        <p:spPr>
          <a:xfrm>
            <a:off x="6389525" y="2249665"/>
            <a:ext cx="53210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enhanced audio spectrogram shows less noise in high-frequency regions compared to the noisy input.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components are more prominent and well-defined in the enhanced spectrogram.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noise energy has been significantly reduced, making speech intelligibility better.</a:t>
            </a:r>
          </a:p>
        </p:txBody>
      </p:sp>
      <p:pic>
        <p:nvPicPr>
          <p:cNvPr id="4" name="record2">
            <a:hlinkClick r:id="" action="ppaction://media"/>
            <a:extLst>
              <a:ext uri="{FF2B5EF4-FFF2-40B4-BE49-F238E27FC236}">
                <a16:creationId xmlns:a16="http://schemas.microsoft.com/office/drawing/2014/main" id="{6D1A9753-B838-57FC-7AC0-28C3E2AE5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77620" y="2083903"/>
            <a:ext cx="487363" cy="487363"/>
          </a:xfrm>
          <a:prstGeom prst="rect">
            <a:avLst/>
          </a:prstGeom>
        </p:spPr>
      </p:pic>
      <p:pic>
        <p:nvPicPr>
          <p:cNvPr id="5" name="output_ppt">
            <a:hlinkClick r:id="" action="ppaction://media"/>
            <a:extLst>
              <a:ext uri="{FF2B5EF4-FFF2-40B4-BE49-F238E27FC236}">
                <a16:creationId xmlns:a16="http://schemas.microsoft.com/office/drawing/2014/main" id="{D759739C-E0BB-3049-F85B-A58355EEFE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5924" y="46781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D76034-0B1D-036C-7463-4F0D0B9F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82450-9922-A047-D265-59F6CA9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A4775-D02B-DE4C-A64F-EF495C57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67" y="1578445"/>
            <a:ext cx="2974717" cy="3953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6E7B9-A974-ABF8-D31A-0FFA4BB8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66" y="1578445"/>
            <a:ext cx="3158805" cy="4198620"/>
          </a:xfrm>
          <a:prstGeom prst="rect">
            <a:avLst/>
          </a:prstGeom>
        </p:spPr>
      </p:pic>
      <p:pic>
        <p:nvPicPr>
          <p:cNvPr id="8" name="Picture 7" descr="Madras Institute of Technology - Wikipedia">
            <a:extLst>
              <a:ext uri="{FF2B5EF4-FFF2-40B4-BE49-F238E27FC236}">
                <a16:creationId xmlns:a16="http://schemas.microsoft.com/office/drawing/2014/main" id="{4A7A9744-1A0A-4D0A-7498-EAAD5014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24EA1-C18C-5276-0016-0A49C6B3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5C9928-9BE7-3602-6F8D-EEAAC5908E02}"/>
              </a:ext>
            </a:extLst>
          </p:cNvPr>
          <p:cNvSpPr txBox="1"/>
          <p:nvPr/>
        </p:nvSpPr>
        <p:spPr>
          <a:xfrm>
            <a:off x="3061606" y="428254"/>
            <a:ext cx="7541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ENHANCEMENT MODEL </a:t>
            </a:r>
          </a:p>
        </p:txBody>
      </p:sp>
    </p:spTree>
    <p:extLst>
      <p:ext uri="{BB962C8B-B14F-4D97-AF65-F5344CB8AC3E}">
        <p14:creationId xmlns:p14="http://schemas.microsoft.com/office/powerpoint/2010/main" val="176526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dras Institute of Technology - Wikipedia">
            <a:extLst>
              <a:ext uri="{FF2B5EF4-FFF2-40B4-BE49-F238E27FC236}">
                <a16:creationId xmlns:a16="http://schemas.microsoft.com/office/drawing/2014/main" id="{FD9A98E6-27DE-9F98-CD68-2B2F33135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1B2CB9D-71AD-D63D-9F80-A977E232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ACB98-4CB5-5CA3-0029-CB5A9B49104C}"/>
              </a:ext>
            </a:extLst>
          </p:cNvPr>
          <p:cNvSpPr txBox="1"/>
          <p:nvPr/>
        </p:nvSpPr>
        <p:spPr>
          <a:xfrm>
            <a:off x="2939034" y="561235"/>
            <a:ext cx="631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</a:rPr>
              <a:t>WORK PLAN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4964D11-B334-4034-AFAD-F115D2294187}"/>
              </a:ext>
            </a:extLst>
          </p:cNvPr>
          <p:cNvSpPr/>
          <p:nvPr/>
        </p:nvSpPr>
        <p:spPr>
          <a:xfrm>
            <a:off x="1249680" y="1849120"/>
            <a:ext cx="2611120" cy="64633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0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683097D-4DD2-66D4-7BFD-977AC21CADE5}"/>
              </a:ext>
            </a:extLst>
          </p:cNvPr>
          <p:cNvSpPr/>
          <p:nvPr/>
        </p:nvSpPr>
        <p:spPr>
          <a:xfrm>
            <a:off x="3860800" y="1849119"/>
            <a:ext cx="2611120" cy="646331"/>
          </a:xfrm>
          <a:prstGeom prst="chevron">
            <a:avLst/>
          </a:prstGeom>
          <a:solidFill>
            <a:srgbClr val="D533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1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24CAB84-0FAF-CDB6-F26E-C52F86FEC479}"/>
              </a:ext>
            </a:extLst>
          </p:cNvPr>
          <p:cNvSpPr/>
          <p:nvPr/>
        </p:nvSpPr>
        <p:spPr>
          <a:xfrm>
            <a:off x="6463756" y="1849119"/>
            <a:ext cx="2611120" cy="646331"/>
          </a:xfrm>
          <a:prstGeom prst="chevron">
            <a:avLst/>
          </a:prstGeom>
          <a:solidFill>
            <a:srgbClr val="9768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2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675FF41-61BD-D66C-F2B9-4E53541AC8FC}"/>
              </a:ext>
            </a:extLst>
          </p:cNvPr>
          <p:cNvSpPr/>
          <p:nvPr/>
        </p:nvSpPr>
        <p:spPr>
          <a:xfrm>
            <a:off x="9011920" y="1849118"/>
            <a:ext cx="2611120" cy="646331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B3C72-2F86-2A50-3D02-6186C7EFE7C4}"/>
              </a:ext>
            </a:extLst>
          </p:cNvPr>
          <p:cNvSpPr txBox="1"/>
          <p:nvPr/>
        </p:nvSpPr>
        <p:spPr>
          <a:xfrm>
            <a:off x="1249680" y="2580640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D9A0B-F68C-4518-9101-AC37DCFED055}"/>
              </a:ext>
            </a:extLst>
          </p:cNvPr>
          <p:cNvSpPr txBox="1"/>
          <p:nvPr/>
        </p:nvSpPr>
        <p:spPr>
          <a:xfrm>
            <a:off x="3860800" y="2580640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F7988-D71E-99D8-D441-8F92BFA798EA}"/>
              </a:ext>
            </a:extLst>
          </p:cNvPr>
          <p:cNvSpPr txBox="1"/>
          <p:nvPr/>
        </p:nvSpPr>
        <p:spPr>
          <a:xfrm>
            <a:off x="6548120" y="2580640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Implementation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2415AA-E666-A2F9-4B90-9133CE9404DE}"/>
              </a:ext>
            </a:extLst>
          </p:cNvPr>
          <p:cNvSpPr txBox="1"/>
          <p:nvPr/>
        </p:nvSpPr>
        <p:spPr>
          <a:xfrm>
            <a:off x="9083040" y="2580640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Integration and Testing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28B08E-C236-2691-FDE4-721106755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873378"/>
              </p:ext>
            </p:extLst>
          </p:nvPr>
        </p:nvGraphicFramePr>
        <p:xfrm>
          <a:off x="1249680" y="3302003"/>
          <a:ext cx="10373360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3340">
                  <a:extLst>
                    <a:ext uri="{9D8B030D-6E8A-4147-A177-3AD203B41FA5}">
                      <a16:colId xmlns:a16="http://schemas.microsoft.com/office/drawing/2014/main" val="2485991981"/>
                    </a:ext>
                  </a:extLst>
                </a:gridCol>
                <a:gridCol w="2593340">
                  <a:extLst>
                    <a:ext uri="{9D8B030D-6E8A-4147-A177-3AD203B41FA5}">
                      <a16:colId xmlns:a16="http://schemas.microsoft.com/office/drawing/2014/main" val="4184076279"/>
                    </a:ext>
                  </a:extLst>
                </a:gridCol>
                <a:gridCol w="2593340">
                  <a:extLst>
                    <a:ext uri="{9D8B030D-6E8A-4147-A177-3AD203B41FA5}">
                      <a16:colId xmlns:a16="http://schemas.microsoft.com/office/drawing/2014/main" val="1730522845"/>
                    </a:ext>
                  </a:extLst>
                </a:gridCol>
                <a:gridCol w="2593340">
                  <a:extLst>
                    <a:ext uri="{9D8B030D-6E8A-4147-A177-3AD203B41FA5}">
                      <a16:colId xmlns:a16="http://schemas.microsoft.com/office/drawing/2014/main" val="759584143"/>
                    </a:ext>
                  </a:extLst>
                </a:gridCol>
              </a:tblGrid>
              <a:tr h="216407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objectives for the project.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Researching through various papers.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and software components finalise.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about the algorithm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Implementing required audio processing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Implementing Cochlea sound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Implementing  spiking full subnet and GSN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Integrating cochlea sound processing and Spiking full-subnet +GSN.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prototype implementing with  hardware components.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in Real-World Noise Conditions</a:t>
                      </a:r>
                      <a:endParaRPr lang="en-IN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710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FB50DA2-21A4-5E36-96A2-A87D21FB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0B029B0-8EA8-8810-A51F-387FB572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22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788-555E-ABBB-0AC3-C1836AF5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45"/>
            <a:ext cx="10515600" cy="4598518"/>
          </a:xfrm>
        </p:spPr>
        <p:txBody>
          <a:bodyPr>
            <a:normAutofit/>
          </a:bodyPr>
          <a:lstStyle/>
          <a:p>
            <a:pPr marL="571500" indent="-571500" algn="just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Xiang Hao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Chenxiang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Qu Yang, Jibin Wu,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 Chen Tan</a:t>
            </a:r>
            <a:r>
              <a:rPr lang="en-IN" sz="1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"Towards Ultra-Low-Power Neuromorphic Speech Enhancement with Spiking-</a:t>
            </a:r>
            <a:r>
              <a:rPr lang="en-IN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FullSubNet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n-IN" sz="18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arXiv:2410.04785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(2024).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Claudia Lenk , Philipp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Hövel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 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Kalpan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Ved, Steve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Durstewitz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Thomas Meurer, Tobias Fritsch, Andreas Mannchen, Jan Küller, Daniel Beer, Tzvetan Ivanov1 &amp; Martin Ziegler ,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Neuromorphic acoustic sensing using an adaptive microelectromechanical cochlea with integrated feedback.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Electron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370–380 (2023). https://doi.org/10.1038/s41928-023-00957-5</a:t>
            </a:r>
            <a:endParaRPr lang="en-IN" sz="1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LcPeriod"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Riahi, Abir, and Éric Plourde. "Single channel speech enhancement using u-net spiking neural networks."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 IEEE Canadian Conference on Electrical and Computer Engineering (CCECE)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2023.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Dampfhoffer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Manon, and Thomas </a:t>
            </a:r>
            <a:r>
              <a:rPr lang="en-IN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Mesquida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"Neuromorphic Lip-reading with signed spiking gated recurrent units."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Conference on Computer Vision and Pattern Recognition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2024.</a:t>
            </a:r>
            <a:endParaRPr lang="en-IN" sz="1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LcPeriod"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Rathi, N., Chakraborty, I., Kosta, A., Sengupta, A., Ankit, A., Panda, P., &amp; Roy, K. (2023). Exploring neuromorphic computing based on spiking neural networks: Algorithms to hardware.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ACM Computing Surveys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(12), 1-49.</a:t>
            </a:r>
          </a:p>
        </p:txBody>
      </p:sp>
      <p:pic>
        <p:nvPicPr>
          <p:cNvPr id="4" name="Picture 3" descr="Madras Institute of Technology - Wikipedia">
            <a:extLst>
              <a:ext uri="{FF2B5EF4-FFF2-40B4-BE49-F238E27FC236}">
                <a16:creationId xmlns:a16="http://schemas.microsoft.com/office/drawing/2014/main" id="{605D9E04-ECC5-D9A7-8496-30F25E68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0206152-3D9E-9F46-3669-5FDA62D0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FA54E-4847-20E0-14A3-438E10FB6AFB}"/>
              </a:ext>
            </a:extLst>
          </p:cNvPr>
          <p:cNvSpPr txBox="1"/>
          <p:nvPr/>
        </p:nvSpPr>
        <p:spPr>
          <a:xfrm>
            <a:off x="2939034" y="561235"/>
            <a:ext cx="631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06F8B-6EF2-5779-D76A-3E3A9A08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9F616-76B0-7A7E-50EE-CC9C3FC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492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3617-C3F4-2CF9-AAA1-75E667C6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 startAt="6"/>
            </a:pP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Hao, Xiang, et al. "When audio denoising meets spiking neural network." 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 IEEE Conference on Artificial Intelligence (CAI)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2024.</a:t>
            </a:r>
          </a:p>
          <a:p>
            <a:pPr marL="514350" indent="-514350">
              <a:buFont typeface="+mj-lt"/>
              <a:buAutoNum type="romanLcPeriod" startAt="6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Taherian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Z.-Q. Wang, J. Chang, and D. Wang, “Robust speaker recognition based on single-channel and multi-channel speech enhance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IEEE/ACM Transactions on Audio, Speech, and Language Pro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cessing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28, pp. 1293–1302, 2020</a:t>
            </a:r>
          </a:p>
          <a:p>
            <a:pPr marL="514350" indent="-514350">
              <a:buFont typeface="+mj-lt"/>
              <a:buAutoNum type="romanLcPeriod" startAt="6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Sun, Tao, and Sander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Bohté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"DPSNN: spiking neural network for low-latency streaming speech enhancement."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Neuromorphic Computing and Engineering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4.4 (2024): 044008</a:t>
            </a:r>
            <a:endParaRPr lang="en-US" sz="2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LcPeriod" startAt="6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Henry, Fergal, Martin Glavin, and Edward Jones. "Noise reduction in cochlear implant signal processing: A review and recent developments."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reviews in biomedical engineering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16 (2021): 319-331.</a:t>
            </a:r>
          </a:p>
          <a:p>
            <a:pPr marL="514350" indent="-514350">
              <a:buFont typeface="+mj-lt"/>
              <a:buAutoNum type="romanLcPeriod" startAt="6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Yao,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Xingting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Glif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unified gated leaky integrate-and-fire neuron for spiking neural networks."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35 (2022): 32160-32171.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adras Institute of Technology - Wikipedia">
            <a:extLst>
              <a:ext uri="{FF2B5EF4-FFF2-40B4-BE49-F238E27FC236}">
                <a16:creationId xmlns:a16="http://schemas.microsoft.com/office/drawing/2014/main" id="{04F761CD-2D5D-B3F0-0E16-84256735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6CD2F3E-9F04-D881-038B-D5EE3C9F1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87CCA-AC6B-79E5-4E4A-139B28E1C50A}"/>
              </a:ext>
            </a:extLst>
          </p:cNvPr>
          <p:cNvSpPr txBox="1"/>
          <p:nvPr/>
        </p:nvSpPr>
        <p:spPr>
          <a:xfrm>
            <a:off x="2939034" y="561235"/>
            <a:ext cx="631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11DCD-E415-F046-2AA0-88F6BD64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F81C0-7203-0BE1-CB68-D4EA2A92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0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46B2-6131-2D6B-594C-7835B9D4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Hearing aids often struggle to separate speech from background noise, making conversations difficult in noisy environments. Traditional noise reduction techniques may distort speech or fail to suppress unwanted sounds effectively. </a:t>
            </a:r>
          </a:p>
          <a:p>
            <a:pPr marL="0" indent="0">
              <a:buNone/>
            </a:pPr>
            <a:r>
              <a:rPr lang="en-US" sz="1400" b="1" dirty="0"/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Communication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with hearing impairments face challenges in understanding speech in noisy settings (e.g., streets, cafes).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Conventional ANC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Active Noise Cancellation (ANC) in earbuds, which suppresses all background noise, this system selectively enhances speech while preserving critical sounds like sirens and horns.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Neuromorphic Efficiency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how the human cochlea processes sound, this approach mimics biological hearing mechanisms and integrating with Neuromorphic computing makes it energy efficient.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 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better hearing assistance in everyday situations, from one-on-one conversations to public spaces.</a:t>
            </a:r>
          </a:p>
          <a:p>
            <a:pPr marL="0" indent="0">
              <a:buNone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23A41-8A21-72BE-A304-F1A00F44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21B64-E867-1A38-B8C9-8A418453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3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DD8603-A196-EE0D-509B-93D532B25F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 Motivation</a:t>
            </a:r>
          </a:p>
        </p:txBody>
      </p:sp>
      <p:pic>
        <p:nvPicPr>
          <p:cNvPr id="8" name="Picture 2" descr="Madras Institute of Technology - Wikipedia">
            <a:extLst>
              <a:ext uri="{FF2B5EF4-FFF2-40B4-BE49-F238E27FC236}">
                <a16:creationId xmlns:a16="http://schemas.microsoft.com/office/drawing/2014/main" id="{9497CFFE-C10D-A7CF-0DEC-685140F6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AD99797-0C96-A612-E0A0-308F0831D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1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FD7C-AE91-FD49-B5BB-A7A6F6D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90" y="1421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C119-ACE2-1677-FCA9-7F5492698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hearing aid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inspired by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cochlea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effectively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 background noise and enhance speech clarity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neuromorphic computing and Spiking Neural Networks (SNNs).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 Human Cochlear Processing.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Noise Suppression &amp; Speech Enhancement.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with Low Latency.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Madras Institute of Technology - Wikipedia">
            <a:extLst>
              <a:ext uri="{FF2B5EF4-FFF2-40B4-BE49-F238E27FC236}">
                <a16:creationId xmlns:a16="http://schemas.microsoft.com/office/drawing/2014/main" id="{8BD38AE3-5991-A367-560A-C848CACD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5790881-4BAA-A01A-13BA-ED28F931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59CE28-C95B-9973-9383-5DCF5982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288389-3BEC-002B-8C37-E1613F09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9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BFBF-05AB-4E96-05D8-EE463B989E53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7" name="Picture 2" descr="Madras Institute of Technology - Wikipedia">
            <a:extLst>
              <a:ext uri="{FF2B5EF4-FFF2-40B4-BE49-F238E27FC236}">
                <a16:creationId xmlns:a16="http://schemas.microsoft.com/office/drawing/2014/main" id="{3AA07B92-D81B-308E-878B-DDDDC544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5AF1703-A607-752D-B63D-EC9FC9CA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3ED184-73B4-E1DF-3859-D039CB5B2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82581"/>
              </p:ext>
            </p:extLst>
          </p:nvPr>
        </p:nvGraphicFramePr>
        <p:xfrm>
          <a:off x="1134836" y="1649187"/>
          <a:ext cx="10001249" cy="4642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59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1)Title</a:t>
                      </a: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Towards Ultra-Low-Power Neuromorphic Speech Enhancement with Spiking-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FullSubNet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Journal: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Electrical Engineering and System Sciences</a:t>
                      </a:r>
                    </a:p>
                    <a:p>
                      <a:endParaRPr 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Year: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2024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Xiang Hao et al.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Presents a novel Spiking Neural Network (SNN) model called Spiking-</a:t>
                      </a:r>
                      <a:r>
                        <a:rPr lang="en-I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FullSubNet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designed for real-time speech enhancement.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model integrates both full-band and sub-band information to capture global and local spectral characteristics of speech signals.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 introduces a Gated Spiking Neuron (GSN) model to dynamically control input information.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6C130-0261-359C-F922-F64075DB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6C834-9A93-0A78-70EC-42524784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4C0F9E-78BF-B1A0-50A7-C581BC6AAA0D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5" name="Picture 2" descr="Madras Institute of Technology - Wikipedia">
            <a:extLst>
              <a:ext uri="{FF2B5EF4-FFF2-40B4-BE49-F238E27FC236}">
                <a16:creationId xmlns:a16="http://schemas.microsoft.com/office/drawing/2014/main" id="{E8A15CF8-0D42-1CBC-0C4E-0D5C8698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F6F01B-A993-87E2-E5DA-EC5BEE69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62CC0E-4985-F4DC-13E6-CC7411128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16080"/>
              </p:ext>
            </p:extLst>
          </p:nvPr>
        </p:nvGraphicFramePr>
        <p:xfrm>
          <a:off x="1134836" y="1649187"/>
          <a:ext cx="10001249" cy="4642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59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2)Title</a:t>
                      </a: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Neuromorphic acoustic sensing using an adaptive microelectromechanical cochlea with integrated feedback</a:t>
                      </a:r>
                    </a:p>
                    <a:p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Journal: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Nature Electronics</a:t>
                      </a: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Year: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2024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Claudia Lenk et al.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presents a bio-inspired acoustic sensor system that mimics the human cochlea using a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microelectromechanical system (MEMS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with integrated real-time feedback.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adaptive system dynamically switches between linear and nonlinear characteristics to enhance signal detection in noisy environments, increase the sensor's dynamic range, and adapt to changing acoustic conditions.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 demonstrates that the system's performance is comparable to mammalian hearing, with significant improvements in sensitivity and frequency coverage through output-signal coupling between sensors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615CF-C18C-EDDF-DCB9-91BB29E7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C7C906-B208-2948-6563-35416348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50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8D33-9142-3009-7FBA-42BF6E87BF6D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3" name="Picture 2" descr="Madras Institute of Technology - Wikipedia">
            <a:extLst>
              <a:ext uri="{FF2B5EF4-FFF2-40B4-BE49-F238E27FC236}">
                <a16:creationId xmlns:a16="http://schemas.microsoft.com/office/drawing/2014/main" id="{190568BB-9970-C2E9-82F8-9065DAB9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A27AC52-14B0-361E-B416-165EB282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868CA0-5984-4A69-FAFE-2E91B0885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26181"/>
              </p:ext>
            </p:extLst>
          </p:nvPr>
        </p:nvGraphicFramePr>
        <p:xfrm>
          <a:off x="1134836" y="1649187"/>
          <a:ext cx="10001249" cy="4642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59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3)Title</a:t>
                      </a: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Channel Speech Enhancement Using U-Net Spiking Neural Networks</a:t>
                      </a:r>
                    </a:p>
                    <a:p>
                      <a:pPr algn="l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Journal: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Canadian Conference on Electrical and Computer Engineering (CCECE)</a:t>
                      </a: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Year: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Abir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Riahi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Éric Plourde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proposes a novel approach to single-channel speech enhancement using Spiking Neural Networks (SNNs) based on a U-Net architecture.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used Surrogate Gradient, provide an alternative way to compute gradients in SNNs.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leverages the energy-efficient nature of SNNs to process speech data with a temporal dimension, achieving comparable performance to state-of-the-art Artificial Neural Network (ANN) models while significantly reducing energy consumption. 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DA12DA-3BEC-6C92-855A-34FE655E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431439-2546-F8A4-5B9A-2FB9A628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46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6776-7DAD-4E1F-6D9F-9576D6868DA4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3" name="Picture 2" descr="Madras Institute of Technology - Wikipedia">
            <a:extLst>
              <a:ext uri="{FF2B5EF4-FFF2-40B4-BE49-F238E27FC236}">
                <a16:creationId xmlns:a16="http://schemas.microsoft.com/office/drawing/2014/main" id="{54D4EEDE-8659-0967-5E42-CCD40A54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D7DAC3F-20CD-A919-732D-7D1C8DC0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EDD492-5240-B1BF-306D-BDC4ECE42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48775"/>
              </p:ext>
            </p:extLst>
          </p:nvPr>
        </p:nvGraphicFramePr>
        <p:xfrm>
          <a:off x="1134836" y="1649187"/>
          <a:ext cx="10001249" cy="4642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59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4)Title</a:t>
                      </a: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Neuromorphic Lip-Reading with Signed Spiking Gated Recurrent</a:t>
                      </a:r>
                    </a:p>
                    <a:p>
                      <a:pPr algn="l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Journal: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IEEE Explore</a:t>
                      </a: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Year: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2024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Manon </a:t>
                      </a:r>
                      <a:r>
                        <a:rPr lang="en-I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Dampfhoffer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Thomas </a:t>
                      </a:r>
                      <a:r>
                        <a:rPr lang="en-I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Mesquida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introduces a novel Spiking Neural Network (SNN) model called Signed Spiking Gated Recurrent Unit (SpikGRU2+) for Automatic Lip-Reading (ALR) using event-based vision sensors.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model leverages the sparse and event-driven nature of SNNs to achieve high accuracy and low power consumption.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SpikGRU2+ model outperforms previous state-of-the-art SNN and ANN models on the DVS-Lip dataset, improving accuracy by 25% and 4% respectively.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Additionally, the model optimizes spike sparsity, reducing the number of operations by up to 22x compared to ANNs.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BFA799-0D43-BF23-3972-2F4AF4BE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4F0494-E097-3BFA-6AB8-2BFC9CD2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3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665B-CA4F-25BC-DDC4-A9B560B7F154}"/>
              </a:ext>
            </a:extLst>
          </p:cNvPr>
          <p:cNvSpPr txBox="1">
            <a:spLocks/>
          </p:cNvSpPr>
          <p:nvPr/>
        </p:nvSpPr>
        <p:spPr>
          <a:xfrm>
            <a:off x="838200" y="263183"/>
            <a:ext cx="10515600" cy="78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3" name="Picture 2" descr="Madras Institute of Technology - Wikipedia">
            <a:extLst>
              <a:ext uri="{FF2B5EF4-FFF2-40B4-BE49-F238E27FC236}">
                <a16:creationId xmlns:a16="http://schemas.microsoft.com/office/drawing/2014/main" id="{8622D04E-02FA-6941-AE8A-F10E16227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45720"/>
            <a:ext cx="1883664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F06345A-22EC-F85C-65DB-EAE1BC24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71" y="-137160"/>
            <a:ext cx="2367693" cy="1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8B6ED3-249B-9A67-63EB-A1250F05D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38966"/>
              </p:ext>
            </p:extLst>
          </p:nvPr>
        </p:nvGraphicFramePr>
        <p:xfrm>
          <a:off x="1134836" y="1649187"/>
          <a:ext cx="10001249" cy="4642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59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5)Title</a:t>
                      </a: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Exploring Neuromorphic Computing Based on Spiking Neural Networks: Algorithms to Hardware.</a:t>
                      </a:r>
                    </a:p>
                    <a:p>
                      <a:pPr algn="l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Journal: 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ACM Computing Surveys</a:t>
                      </a:r>
                    </a:p>
                    <a:p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Year: </a:t>
                      </a:r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Nitin Rathi, Indranil Chakraborty et al.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paper provides a comprehensive overview of the advancements in neuromorphic computing, focusing on Spiking Neural Networks (SNNs).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 highlights the interdisciplinary approach of combining neuroscience-inspired algorithms with efficient hardware design to achieve brain-like efficiency in machine intelligence.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 discusses the challenges and potential solutions in developing neuromorphic hardware that leverages event-driven sparse computations and efficient matrix operations.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 also explores the promise of Non-Volatile Memory (NVM) technologies in implementing bio-mimetic functionalities on single devices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29F1A-4A06-3AE9-82BC-34BC5A0E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Implementation of Neuromorphic Hearing Aid with Real time Noise Suppression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EFECE-C6C6-6BE6-4604-21C38E6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AABC0-BE19-4851-ACD8-1E6F7B324FD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5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3126</Words>
  <Application>Microsoft Office PowerPoint</Application>
  <PresentationFormat>Widescreen</PresentationFormat>
  <Paragraphs>388</Paragraphs>
  <Slides>28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Implementation of Neuromorphic Hearing Aid with  Noise Suppression</vt:lpstr>
      <vt:lpstr>INTRODUCTION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PROCESSING PIPELINE</vt:lpstr>
      <vt:lpstr>PowerPoint Presentation</vt:lpstr>
      <vt:lpstr>DATA PROCESSING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Neuromorphic Hearing Aid with  Noise Suppression</dc:title>
  <dc:creator>jerome Albert A</dc:creator>
  <cp:lastModifiedBy>jerome Albert A</cp:lastModifiedBy>
  <cp:revision>29</cp:revision>
  <dcterms:created xsi:type="dcterms:W3CDTF">2025-01-29T15:57:30Z</dcterms:created>
  <dcterms:modified xsi:type="dcterms:W3CDTF">2025-05-01T17:00:49Z</dcterms:modified>
</cp:coreProperties>
</file>